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notesSlides/notesSlide11.xml" ContentType="application/vnd.openxmlformats-officedocument.presentationml.notesSlide+xml"/>
  <Override PartName="/ppt/charts/chart2.xml" ContentType="application/vnd.openxmlformats-officedocument.drawingml.chart+xml"/>
  <Override PartName="/ppt/notesSlides/notesSlide12.xml" ContentType="application/vnd.openxmlformats-officedocument.presentationml.notesSlide+xml"/>
  <Override PartName="/ppt/charts/chart3.xml" ContentType="application/vnd.openxmlformats-officedocument.drawingml.char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41"/>
  </p:notesMasterIdLst>
  <p:sldIdLst>
    <p:sldId id="303" r:id="rId2"/>
    <p:sldId id="467" r:id="rId3"/>
    <p:sldId id="392" r:id="rId4"/>
    <p:sldId id="304" r:id="rId5"/>
    <p:sldId id="305" r:id="rId6"/>
    <p:sldId id="317" r:id="rId7"/>
    <p:sldId id="318" r:id="rId8"/>
    <p:sldId id="319" r:id="rId9"/>
    <p:sldId id="320" r:id="rId10"/>
    <p:sldId id="321" r:id="rId11"/>
    <p:sldId id="322" r:id="rId12"/>
    <p:sldId id="310" r:id="rId13"/>
    <p:sldId id="307" r:id="rId14"/>
    <p:sldId id="311" r:id="rId15"/>
    <p:sldId id="312" r:id="rId16"/>
    <p:sldId id="313" r:id="rId17"/>
    <p:sldId id="314" r:id="rId18"/>
    <p:sldId id="337" r:id="rId19"/>
    <p:sldId id="381" r:id="rId20"/>
    <p:sldId id="382" r:id="rId21"/>
    <p:sldId id="383" r:id="rId22"/>
    <p:sldId id="405" r:id="rId23"/>
    <p:sldId id="385" r:id="rId24"/>
    <p:sldId id="384" r:id="rId25"/>
    <p:sldId id="386" r:id="rId26"/>
    <p:sldId id="388" r:id="rId27"/>
    <p:sldId id="390" r:id="rId28"/>
    <p:sldId id="393" r:id="rId29"/>
    <p:sldId id="466" r:id="rId30"/>
    <p:sldId id="461" r:id="rId31"/>
    <p:sldId id="460" r:id="rId32"/>
    <p:sldId id="391" r:id="rId33"/>
    <p:sldId id="394" r:id="rId34"/>
    <p:sldId id="398" r:id="rId35"/>
    <p:sldId id="399" r:id="rId36"/>
    <p:sldId id="400" r:id="rId37"/>
    <p:sldId id="401" r:id="rId38"/>
    <p:sldId id="402" r:id="rId39"/>
    <p:sldId id="404" r:id="rId40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00FFFF"/>
    <a:srgbClr val="FF00FF"/>
    <a:srgbClr val="FF7900"/>
    <a:srgbClr val="FF9800"/>
    <a:srgbClr val="FF8300"/>
    <a:srgbClr val="FF8C23"/>
    <a:srgbClr val="FF8700"/>
    <a:srgbClr val="00AD00"/>
    <a:srgbClr val="0000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43"/>
    <p:restoredTop sz="94789"/>
  </p:normalViewPr>
  <p:slideViewPr>
    <p:cSldViewPr snapToGrid="0" snapToObjects="1">
      <p:cViewPr varScale="1">
        <p:scale>
          <a:sx n="117" d="100"/>
          <a:sy n="117" d="100"/>
        </p:scale>
        <p:origin x="1968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Austin\Desktop\Patchworks_Project\Study201307UserStudy\Analysis\OpenTimesNumeric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azhenley\Desktop\Patchworks_Project\Study201307UserStudy\Analysis\NavTimes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azhenley\Desktop\Patchworks_Project\Study201307UserStudy\Analysis\Mistake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248169384837755"/>
          <c:y val="5.0228310502283102E-2"/>
          <c:w val="0.72144130997091305"/>
          <c:h val="0.82162839020122502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rgbClr val="00CCFF"/>
            </a:solidFill>
            <a:ln w="38100">
              <a:solidFill>
                <a:schemeClr val="bg1"/>
              </a:solidFill>
            </a:ln>
          </c:spPr>
          <c:invertIfNegative val="0"/>
          <c:errBars>
            <c:errBarType val="both"/>
            <c:errValType val="cust"/>
            <c:noEndCap val="0"/>
            <c:plus>
              <c:numRef>
                <c:f>Sheet2!$C$6:$E$6</c:f>
                <c:numCache>
                  <c:formatCode>General</c:formatCode>
                  <c:ptCount val="3"/>
                  <c:pt idx="0">
                    <c:v>153.30600000000001</c:v>
                  </c:pt>
                  <c:pt idx="1">
                    <c:v>159.9075</c:v>
                  </c:pt>
                  <c:pt idx="2">
                    <c:v>156.27610000000001</c:v>
                  </c:pt>
                </c:numCache>
              </c:numRef>
            </c:plus>
            <c:minus>
              <c:numRef>
                <c:f>Sheet2!$C$6:$E$6</c:f>
                <c:numCache>
                  <c:formatCode>General</c:formatCode>
                  <c:ptCount val="3"/>
                  <c:pt idx="0">
                    <c:v>153.30600000000001</c:v>
                  </c:pt>
                  <c:pt idx="1">
                    <c:v>159.9075</c:v>
                  </c:pt>
                  <c:pt idx="2">
                    <c:v>156.27610000000001</c:v>
                  </c:pt>
                </c:numCache>
              </c:numRef>
            </c:minus>
            <c:spPr>
              <a:ln w="38100">
                <a:solidFill>
                  <a:schemeClr val="tx1"/>
                </a:solidFill>
              </a:ln>
            </c:spPr>
          </c:errBars>
          <c:cat>
            <c:strRef>
              <c:f>Sheet2!$C$4:$E$4</c:f>
              <c:strCache>
                <c:ptCount val="3"/>
                <c:pt idx="0">
                  <c:v>Eclipse</c:v>
                </c:pt>
                <c:pt idx="1">
                  <c:v>Code Bubbles</c:v>
                </c:pt>
                <c:pt idx="2">
                  <c:v>Patchworks</c:v>
                </c:pt>
              </c:strCache>
            </c:strRef>
          </c:cat>
          <c:val>
            <c:numRef>
              <c:f>Sheet2!$C$5:$E$5</c:f>
              <c:numCache>
                <c:formatCode>General</c:formatCode>
                <c:ptCount val="3"/>
                <c:pt idx="0">
                  <c:v>1333.1</c:v>
                </c:pt>
                <c:pt idx="1">
                  <c:v>1880.6</c:v>
                </c:pt>
                <c:pt idx="2">
                  <c:v>1394.4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1B-4DA3-A638-1A1311B777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2095482160"/>
        <c:axId val="2065636416"/>
      </c:barChart>
      <c:catAx>
        <c:axId val="209548216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 w="12700"/>
        </c:spPr>
        <c:crossAx val="2065636416"/>
        <c:crosses val="autoZero"/>
        <c:auto val="1"/>
        <c:lblAlgn val="ctr"/>
        <c:lblOffset val="100"/>
        <c:noMultiLvlLbl val="0"/>
      </c:catAx>
      <c:valAx>
        <c:axId val="2065636416"/>
        <c:scaling>
          <c:orientation val="minMax"/>
          <c:max val="2100"/>
          <c:min val="0"/>
        </c:scaling>
        <c:delete val="0"/>
        <c:axPos val="l"/>
        <c:majorGridlines>
          <c:spPr>
            <a:ln w="28575"/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Mean Open/Arrange Time (seconds)</a:t>
                </a:r>
              </a:p>
            </c:rich>
          </c:tx>
          <c:layout>
            <c:manualLayout>
              <c:xMode val="edge"/>
              <c:yMode val="edge"/>
              <c:x val="9.0116464961560692E-3"/>
              <c:y val="8.5703419029750802E-2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spPr>
          <a:ln w="12700"/>
        </c:spPr>
        <c:crossAx val="2095482160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20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9607854831933"/>
          <c:y val="5.5873027046224599E-2"/>
          <c:w val="0.75763196645155495"/>
          <c:h val="0.83248250618322805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rgbClr val="00CCFF"/>
            </a:solidFill>
            <a:ln w="38100">
              <a:solidFill>
                <a:schemeClr val="bg1"/>
              </a:solidFill>
            </a:ln>
          </c:spPr>
          <c:invertIfNegative val="0"/>
          <c:errBars>
            <c:errBarType val="both"/>
            <c:errValType val="cust"/>
            <c:noEndCap val="0"/>
            <c:plus>
              <c:numRef>
                <c:f>Sheet3!$D$5:$F$5</c:f>
                <c:numCache>
                  <c:formatCode>General</c:formatCode>
                  <c:ptCount val="3"/>
                  <c:pt idx="0">
                    <c:v>3.5971980000000001</c:v>
                  </c:pt>
                  <c:pt idx="1">
                    <c:v>1.200126</c:v>
                  </c:pt>
                  <c:pt idx="2">
                    <c:v>0.84704389999999996</c:v>
                  </c:pt>
                </c:numCache>
              </c:numRef>
            </c:plus>
            <c:minus>
              <c:numRef>
                <c:f>Sheet3!$D$5:$F$5</c:f>
                <c:numCache>
                  <c:formatCode>General</c:formatCode>
                  <c:ptCount val="3"/>
                  <c:pt idx="0">
                    <c:v>3.5971980000000001</c:v>
                  </c:pt>
                  <c:pt idx="1">
                    <c:v>1.200126</c:v>
                  </c:pt>
                  <c:pt idx="2">
                    <c:v>0.84704389999999996</c:v>
                  </c:pt>
                </c:numCache>
              </c:numRef>
            </c:minus>
            <c:spPr>
              <a:ln w="38100">
                <a:solidFill>
                  <a:schemeClr val="tx1"/>
                </a:solidFill>
              </a:ln>
            </c:spPr>
          </c:errBars>
          <c:cat>
            <c:strRef>
              <c:f>Sheet3!$D$3:$F$3</c:f>
              <c:strCache>
                <c:ptCount val="3"/>
                <c:pt idx="0">
                  <c:v>Eclipse</c:v>
                </c:pt>
                <c:pt idx="1">
                  <c:v>Code Bubbles</c:v>
                </c:pt>
                <c:pt idx="2">
                  <c:v>Patchworks</c:v>
                </c:pt>
              </c:strCache>
            </c:strRef>
          </c:cat>
          <c:val>
            <c:numRef>
              <c:f>Sheet3!$D$4:$F$4</c:f>
              <c:numCache>
                <c:formatCode>General</c:formatCode>
                <c:ptCount val="3"/>
                <c:pt idx="0">
                  <c:v>25.651515</c:v>
                </c:pt>
                <c:pt idx="1">
                  <c:v>14.492857000000001</c:v>
                </c:pt>
                <c:pt idx="2">
                  <c:v>12.588775500000001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773-4E17-BEE8-4C3C3F1A94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-2139430016"/>
        <c:axId val="-2139426992"/>
      </c:barChart>
      <c:catAx>
        <c:axId val="-213943001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 w="12700"/>
        </c:spPr>
        <c:crossAx val="-2139426992"/>
        <c:crosses val="autoZero"/>
        <c:auto val="1"/>
        <c:lblAlgn val="ctr"/>
        <c:lblOffset val="100"/>
        <c:noMultiLvlLbl val="0"/>
      </c:catAx>
      <c:valAx>
        <c:axId val="-2139426992"/>
        <c:scaling>
          <c:orientation val="minMax"/>
          <c:max val="30"/>
        </c:scaling>
        <c:delete val="0"/>
        <c:axPos val="l"/>
        <c:majorGridlines>
          <c:spPr>
            <a:ln w="28575"/>
          </c:spPr>
        </c:majorGridlines>
        <c:title>
          <c:tx>
            <c:rich>
              <a:bodyPr rot="-5400000" vert="horz"/>
              <a:lstStyle/>
              <a:p>
                <a:pPr>
                  <a:defRPr>
                    <a:solidFill>
                      <a:schemeClr val="tx1"/>
                    </a:solidFill>
                  </a:defRPr>
                </a:pPr>
                <a:r>
                  <a:rPr lang="en-US">
                    <a:solidFill>
                      <a:schemeClr val="tx1"/>
                    </a:solidFill>
                  </a:rPr>
                  <a:t>Mean Navigation Time (seconds)</a:t>
                </a:r>
              </a:p>
            </c:rich>
          </c:tx>
          <c:layout>
            <c:manualLayout>
              <c:xMode val="edge"/>
              <c:yMode val="edge"/>
              <c:x val="7.57166089456336E-3"/>
              <c:y val="0.111180524670521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spPr>
          <a:ln w="12700"/>
        </c:spPr>
        <c:txPr>
          <a:bodyPr/>
          <a:lstStyle/>
          <a:p>
            <a:pPr>
              <a:defRPr>
                <a:solidFill>
                  <a:schemeClr val="tx1"/>
                </a:solidFill>
              </a:defRPr>
            </a:pPr>
            <a:endParaRPr lang="en-US"/>
          </a:p>
        </c:txPr>
        <c:crossAx val="-2139430016"/>
        <c:crosses val="autoZero"/>
        <c:crossBetween val="between"/>
      </c:valAx>
      <c:spPr>
        <a:ln w="12700"/>
      </c:spPr>
    </c:plotArea>
    <c:plotVisOnly val="1"/>
    <c:dispBlanksAs val="gap"/>
    <c:showDLblsOverMax val="0"/>
  </c:chart>
  <c:txPr>
    <a:bodyPr/>
    <a:lstStyle/>
    <a:p>
      <a:pPr>
        <a:defRPr sz="2000">
          <a:solidFill>
            <a:schemeClr val="bg1"/>
          </a:solidFill>
          <a:latin typeface="Arial" pitchFamily="34" charset="0"/>
          <a:cs typeface="Arial" pitchFamily="34" charset="0"/>
        </a:defRPr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Sheet1!$D$58</c:f>
              <c:strCache>
                <c:ptCount val="1"/>
                <c:pt idx="0">
                  <c:v>Wrong Directions</c:v>
                </c:pt>
              </c:strCache>
            </c:strRef>
          </c:tx>
          <c:spPr>
            <a:solidFill>
              <a:srgbClr val="FF0000"/>
            </a:solidFill>
            <a:ln w="38100">
              <a:solidFill>
                <a:schemeClr val="bg1"/>
              </a:solidFill>
            </a:ln>
          </c:spPr>
          <c:invertIfNegative val="0"/>
          <c:cat>
            <c:strRef>
              <c:f>Sheet1!$C$59:$C$61</c:f>
              <c:strCache>
                <c:ptCount val="3"/>
                <c:pt idx="0">
                  <c:v>Eclipse</c:v>
                </c:pt>
                <c:pt idx="1">
                  <c:v>Code Bubbles</c:v>
                </c:pt>
                <c:pt idx="2">
                  <c:v>Patchworks</c:v>
                </c:pt>
              </c:strCache>
            </c:strRef>
          </c:cat>
          <c:val>
            <c:numRef>
              <c:f>Sheet1!$D$59:$D$61</c:f>
              <c:numCache>
                <c:formatCode>General</c:formatCode>
                <c:ptCount val="3"/>
                <c:pt idx="0">
                  <c:v>42</c:v>
                </c:pt>
                <c:pt idx="1">
                  <c:v>38</c:v>
                </c:pt>
                <c:pt idx="2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13B-4679-93D9-A0327A43BE81}"/>
            </c:ext>
          </c:extLst>
        </c:ser>
        <c:ser>
          <c:idx val="1"/>
          <c:order val="1"/>
          <c:tx>
            <c:strRef>
              <c:f>Sheet1!$E$58</c:f>
              <c:strCache>
                <c:ptCount val="1"/>
                <c:pt idx="0">
                  <c:v>Misses</c:v>
                </c:pt>
              </c:strCache>
            </c:strRef>
          </c:tx>
          <c:spPr>
            <a:solidFill>
              <a:srgbClr val="960000"/>
            </a:solidFill>
            <a:ln w="38100">
              <a:solidFill>
                <a:schemeClr val="bg1"/>
              </a:solidFill>
            </a:ln>
          </c:spPr>
          <c:invertIfNegative val="0"/>
          <c:cat>
            <c:strRef>
              <c:f>Sheet1!$C$59:$C$61</c:f>
              <c:strCache>
                <c:ptCount val="3"/>
                <c:pt idx="0">
                  <c:v>Eclipse</c:v>
                </c:pt>
                <c:pt idx="1">
                  <c:v>Code Bubbles</c:v>
                </c:pt>
                <c:pt idx="2">
                  <c:v>Patchworks</c:v>
                </c:pt>
              </c:strCache>
            </c:strRef>
          </c:cat>
          <c:val>
            <c:numRef>
              <c:f>Sheet1!$E$59:$E$61</c:f>
              <c:numCache>
                <c:formatCode>General</c:formatCode>
                <c:ptCount val="3"/>
                <c:pt idx="0">
                  <c:v>25</c:v>
                </c:pt>
                <c:pt idx="1">
                  <c:v>20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13B-4679-93D9-A0327A43BE8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0"/>
        <c:overlap val="100"/>
        <c:axId val="-2139540816"/>
        <c:axId val="-2139813536"/>
      </c:barChart>
      <c:catAx>
        <c:axId val="-213954081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2139813536"/>
        <c:crosses val="autoZero"/>
        <c:auto val="1"/>
        <c:lblAlgn val="ctr"/>
        <c:lblOffset val="100"/>
        <c:noMultiLvlLbl val="0"/>
      </c:catAx>
      <c:valAx>
        <c:axId val="-2139813536"/>
        <c:scaling>
          <c:orientation val="minMax"/>
        </c:scaling>
        <c:delete val="0"/>
        <c:axPos val="l"/>
        <c:majorGridlines>
          <c:spPr>
            <a:ln w="28575"/>
          </c:spPr>
        </c:majorGridlines>
        <c:title>
          <c:tx>
            <c:rich>
              <a:bodyPr rot="-5400000" vert="horz"/>
              <a:lstStyle/>
              <a:p>
                <a:pPr>
                  <a:defRPr>
                    <a:solidFill>
                      <a:schemeClr val="tx1"/>
                    </a:solidFill>
                  </a:defRPr>
                </a:pPr>
                <a:r>
                  <a:rPr lang="en-US">
                    <a:solidFill>
                      <a:schemeClr val="tx1"/>
                    </a:solidFill>
                  </a:rPr>
                  <a:t>Total Navigation Mistakes</a:t>
                </a:r>
              </a:p>
            </c:rich>
          </c:tx>
          <c:layout>
            <c:manualLayout>
              <c:xMode val="edge"/>
              <c:yMode val="edge"/>
              <c:x val="1.14236106092054E-2"/>
              <c:y val="6.2487531864348599E-2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>
                <a:solidFill>
                  <a:schemeClr val="tx1"/>
                </a:solidFill>
              </a:defRPr>
            </a:pPr>
            <a:endParaRPr lang="en-US"/>
          </a:p>
        </c:txPr>
        <c:crossAx val="-213954081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2000">
          <a:solidFill>
            <a:schemeClr val="bg1"/>
          </a:solidFill>
          <a:latin typeface="Arial" pitchFamily="34" charset="0"/>
          <a:cs typeface="Arial" pitchFamily="34" charset="0"/>
        </a:defRPr>
      </a:pPr>
      <a:endParaRPr lang="en-US"/>
    </a:p>
  </c:txPr>
  <c:externalData r:id="rId1">
    <c:autoUpdate val="0"/>
  </c:externalData>
</c:chartSpace>
</file>

<file path=ppt/media/image1.jpg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gif>
</file>

<file path=ppt/media/image20.png>
</file>

<file path=ppt/media/image21.png>
</file>

<file path=ppt/media/image22.gif>
</file>

<file path=ppt/media/image23.gif>
</file>

<file path=ppt/media/image24.tiff>
</file>

<file path=ppt/media/image25.png>
</file>

<file path=ppt/media/image26.png>
</file>

<file path=ppt/media/image27.tif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23E4556-32FF-BD4E-80AE-56BEDB408CE9}" type="datetimeFigureOut">
              <a:rPr lang="en-US" altLang="en-US"/>
              <a:pPr/>
              <a:t>10/21/21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D342F-EA45-A742-BB99-05FCC0C7592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786699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D342F-EA45-A742-BB99-05FCC0C75920}" type="slidenum">
              <a:rPr lang="en-US" altLang="en-US" smtClean="0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542238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4F5B6-A52C-4708-A7EF-C9EFCC27628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2894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4F5B6-A52C-4708-A7EF-C9EFCC27628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0854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4F5B6-A52C-4708-A7EF-C9EFCC27628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7544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from Myers &amp; </a:t>
            </a:r>
            <a:r>
              <a:rPr lang="en-US" dirty="0" err="1"/>
              <a:t>Ko</a:t>
            </a:r>
            <a:r>
              <a:rPr lang="en-US" dirty="0"/>
              <a:t> 2009 CHI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D342F-EA45-A742-BB99-05FCC0C75920}" type="slidenum">
              <a:rPr lang="en-US" altLang="en-US" smtClean="0"/>
              <a:pPr/>
              <a:t>33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52565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Brian Burg et al. 2013 UIST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D342F-EA45-A742-BB99-05FCC0C75920}" type="slidenum">
              <a:rPr lang="en-US" altLang="en-US" smtClean="0"/>
              <a:pPr/>
              <a:t>34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720865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Brian Burg et al. 2013 UIST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D342F-EA45-A742-BB99-05FCC0C75920}" type="slidenum">
              <a:rPr lang="en-US" altLang="en-US" smtClean="0"/>
              <a:pPr/>
              <a:t>35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24028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www.cs.cmu.edu</a:t>
            </a:r>
            <a:r>
              <a:rPr lang="en-US" dirty="0"/>
              <a:t>/~azurite/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D342F-EA45-A742-BB99-05FCC0C75920}" type="slidenum">
              <a:rPr lang="en-US" altLang="en-US" smtClean="0"/>
              <a:pPr/>
              <a:t>38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5468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next slides taken from Claire Le </a:t>
            </a:r>
            <a:r>
              <a:rPr lang="en-US" dirty="0" err="1"/>
              <a:t>Gous’s</a:t>
            </a:r>
            <a:r>
              <a:rPr lang="en-US" dirty="0"/>
              <a:t> talk at Papers We Love.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D342F-EA45-A742-BB99-05FCC0C75920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6829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D342F-EA45-A742-BB99-05FCC0C75920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03911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4F5B6-A52C-4708-A7EF-C9EFCC27628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679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4F5B6-A52C-4708-A7EF-C9EFCC27628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103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4F5B6-A52C-4708-A7EF-C9EFCC27628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0193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4F5B6-A52C-4708-A7EF-C9EFCC27628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6715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D342F-EA45-A742-BB99-05FCC0C75920}" type="slidenum">
              <a:rPr lang="en-US" altLang="en-US" smtClean="0"/>
              <a:pPr/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77041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4F5B6-A52C-4708-A7EF-C9EFCC27628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740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5E80C43-5950-D540-8592-DE1A58816521}" type="datetimeFigureOut">
              <a:rPr lang="en-US" altLang="en-US"/>
              <a:pPr/>
              <a:t>10/21/21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A31407-D10C-E84C-91E8-C8F1CCA71D9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60424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1C8DEA-0E85-4049-8A41-C7D699585A0A}" type="datetimeFigureOut">
              <a:rPr lang="en-US" altLang="en-US"/>
              <a:pPr/>
              <a:t>10/21/21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45CBCD5-F810-B74D-8C40-D4C1DE7A374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32182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18F6F81-CC2B-074C-8944-8673CDC0A22D}" type="datetimeFigureOut">
              <a:rPr lang="en-US" altLang="en-US"/>
              <a:pPr/>
              <a:t>10/21/21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653F2D7-BFB8-A149-9E5A-7EAD7B6119F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69986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C2BA876-BB6B-EA4D-ADF3-6AF0E1EB5FDC}" type="datetimeFigureOut">
              <a:rPr lang="en-US" altLang="en-US"/>
              <a:pPr/>
              <a:t>10/21/21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1712074-7F1E-2C49-AB9E-D61C3FCCEB4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9867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EC49246-7A26-DF4F-8CD2-B7FF41D8909F}" type="datetimeFigureOut">
              <a:rPr lang="en-US" altLang="en-US"/>
              <a:pPr/>
              <a:t>10/21/21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5506F19-16C0-7E45-B4C3-5A007AA5B5F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556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308DE4A-331F-BE43-8859-720AE9256C44}" type="datetimeFigureOut">
              <a:rPr lang="en-US" altLang="en-US"/>
              <a:pPr/>
              <a:t>10/21/21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6EFBC76-149E-4D42-903A-E04DE6143C1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130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9225AF1-8395-DD47-92A3-D3174D4A222C}" type="datetimeFigureOut">
              <a:rPr lang="en-US" altLang="en-US"/>
              <a:pPr/>
              <a:t>10/21/21</a:t>
            </a:fld>
            <a:endParaRPr lang="en-US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542C0F-F2E3-AF4D-9A09-A09B625E074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3135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A0907C6-2DE4-B644-A7EB-DEAF756D8900}" type="datetimeFigureOut">
              <a:rPr lang="en-US" altLang="en-US"/>
              <a:pPr/>
              <a:t>10/21/21</a:t>
            </a:fld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8589DEA-C453-4D4F-B7F0-4A431A652C2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60303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6D58130-77FE-C84F-B8A9-8D6ED66079FB}" type="datetimeFigureOut">
              <a:rPr lang="en-US" altLang="en-US"/>
              <a:pPr/>
              <a:t>10/21/21</a:t>
            </a:fld>
            <a:endParaRPr lang="en-US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D0FB2FB-253D-1F49-A19A-E5688782D75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443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978C5CB-DCE0-0643-858F-CA6DA1355CEB}" type="datetimeFigureOut">
              <a:rPr lang="en-US" altLang="en-US"/>
              <a:pPr/>
              <a:t>10/21/21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6324EE2-8DC6-B549-BC6F-7688EC49366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2798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799C40A-1064-FD47-8360-6B9EFFFE6301}" type="datetimeFigureOut">
              <a:rPr lang="en-US" altLang="en-US"/>
              <a:pPr/>
              <a:t>10/21/21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F203FEF-4805-C64E-88EB-F9E205981C3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7403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FFFFFF"/>
                </a:solidFill>
              </a:defRPr>
            </a:lvl1pPr>
          </a:lstStyle>
          <a:p>
            <a:fld id="{9C14693F-44E1-004D-9EB3-3E9FA7187FA4}" type="datetimeFigureOut">
              <a:rPr lang="en-US" altLang="en-US"/>
              <a:pPr/>
              <a:t>10/21/21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7E167CB1-2301-014F-AA9D-BB6480477A79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youtu.be/GwcxDZT3pXE" TargetMode="External"/><Relationship Id="rId4" Type="http://schemas.openxmlformats.org/officeDocument/2006/relationships/hyperlink" Target="https://youtu.be/tGkGjZI21Mw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t6gVZ-qZ4sI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tif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ugHAzyQ6H00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blbIBdlUGIc" TargetMode="Externa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hyperlink" Target="https://web.eecs.utk.edu/~azh/blog/guidehciseresearch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10" Type="http://schemas.openxmlformats.org/officeDocument/2006/relationships/image" Target="../media/image35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5E2B74-268A-424E-A272-4F1AA5AB0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9257" y="-1"/>
            <a:ext cx="10554514" cy="6981371"/>
          </a:xfrm>
          <a:prstGeom prst="rect">
            <a:avLst/>
          </a:prstGeom>
        </p:spPr>
      </p:pic>
      <p:sp>
        <p:nvSpPr>
          <p:cNvPr id="14339" name="TextBox 1"/>
          <p:cNvSpPr txBox="1">
            <a:spLocks noChangeArrowheads="1"/>
          </p:cNvSpPr>
          <p:nvPr/>
        </p:nvSpPr>
        <p:spPr bwMode="auto">
          <a:xfrm>
            <a:off x="573085" y="5639372"/>
            <a:ext cx="7997831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en-US" sz="4400" b="1" dirty="0"/>
              <a:t>Research in Software Engineering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D76F9-943C-9647-8E6E-2300D06FF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8BE649-02E9-1B4E-B221-9361CF4555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5301" y="349069"/>
            <a:ext cx="8395456" cy="592414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8F647B-D80D-5648-A07C-20F32178E5A0}"/>
              </a:ext>
            </a:extLst>
          </p:cNvPr>
          <p:cNvSpPr txBox="1"/>
          <p:nvPr/>
        </p:nvSpPr>
        <p:spPr>
          <a:xfrm>
            <a:off x="457200" y="6400800"/>
            <a:ext cx="4286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https://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</a:rPr>
              <a:t>squareslab.github.io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/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</a:rPr>
              <a:t>genprog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-code/</a:t>
            </a:r>
          </a:p>
        </p:txBody>
      </p:sp>
    </p:spTree>
    <p:extLst>
      <p:ext uri="{BB962C8B-B14F-4D97-AF65-F5344CB8AC3E}">
        <p14:creationId xmlns:p14="http://schemas.microsoft.com/office/powerpoint/2010/main" val="770626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8FDCD-F1E5-D649-91E5-F42955787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C06601-754E-8E4C-865B-B26B374166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fix a lot of bugs!</a:t>
            </a:r>
          </a:p>
          <a:p>
            <a:r>
              <a:rPr lang="en-US" dirty="0"/>
              <a:t>However, code quality may be low…</a:t>
            </a:r>
          </a:p>
          <a:p>
            <a:r>
              <a:rPr lang="en-US" dirty="0"/>
              <a:t>Highly dependent on quality of tests</a:t>
            </a:r>
          </a:p>
        </p:txBody>
      </p:sp>
    </p:spTree>
    <p:extLst>
      <p:ext uri="{BB962C8B-B14F-4D97-AF65-F5344CB8AC3E}">
        <p14:creationId xmlns:p14="http://schemas.microsoft.com/office/powerpoint/2010/main" val="12767915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E43A0-4FD0-0D47-9658-F4D85F64D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1CA14-3462-6448-B3FE-CC90B704F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can we </a:t>
            </a:r>
            <a:r>
              <a:rPr lang="en-US" b="1" i="1" u="sng" dirty="0"/>
              <a:t>prove</a:t>
            </a:r>
            <a:r>
              <a:rPr lang="en-US" dirty="0"/>
              <a:t> about a program?</a:t>
            </a:r>
          </a:p>
          <a:p>
            <a:r>
              <a:rPr lang="en-US" dirty="0"/>
              <a:t>Uses math and formal logic</a:t>
            </a:r>
          </a:p>
          <a:p>
            <a:r>
              <a:rPr lang="en-US" dirty="0"/>
              <a:t>Theorem provers help you write proofs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870872-F17D-344C-AB46-5F468A0182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contrast="6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0403" y="3325092"/>
            <a:ext cx="7270965" cy="499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762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A937C-1A7E-1040-A65B-C05ABFBA5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&amp; analytics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06464-962C-0043-B671-CA6D23325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measure software complexity?</a:t>
            </a:r>
          </a:p>
          <a:p>
            <a:pPr lvl="1"/>
            <a:r>
              <a:rPr lang="en-US" dirty="0"/>
              <a:t>Lines of code</a:t>
            </a:r>
          </a:p>
          <a:p>
            <a:pPr lvl="1"/>
            <a:r>
              <a:rPr lang="en-US" dirty="0"/>
              <a:t>Cyclomatic complexity</a:t>
            </a:r>
          </a:p>
          <a:p>
            <a:pPr lvl="1"/>
            <a:endParaRPr lang="en-US" dirty="0"/>
          </a:p>
          <a:p>
            <a:r>
              <a:rPr lang="en-US" dirty="0"/>
              <a:t>How to analyze software once deployed?</a:t>
            </a:r>
          </a:p>
          <a:p>
            <a:pPr lvl="1"/>
            <a:r>
              <a:rPr lang="en-US" dirty="0"/>
              <a:t>Bug reports</a:t>
            </a:r>
          </a:p>
          <a:p>
            <a:pPr lvl="1"/>
            <a:r>
              <a:rPr lang="en-US" dirty="0"/>
              <a:t>Telemetry</a:t>
            </a:r>
          </a:p>
        </p:txBody>
      </p:sp>
    </p:spTree>
    <p:extLst>
      <p:ext uri="{BB962C8B-B14F-4D97-AF65-F5344CB8AC3E}">
        <p14:creationId xmlns:p14="http://schemas.microsoft.com/office/powerpoint/2010/main" val="32132329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6903A-5995-DD4C-BA44-ADA54F5CC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Mining code repositories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04063-395D-4343-94BB-B83B5C4BE6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756" y="1600200"/>
            <a:ext cx="8389917" cy="4525963"/>
          </a:xfrm>
        </p:spPr>
        <p:txBody>
          <a:bodyPr/>
          <a:lstStyle/>
          <a:p>
            <a:r>
              <a:rPr lang="en-US" dirty="0"/>
              <a:t>Analyze large sets of code to empirically understand...</a:t>
            </a:r>
          </a:p>
          <a:p>
            <a:pPr lvl="1"/>
            <a:r>
              <a:rPr lang="en-US" dirty="0"/>
              <a:t>how code is structured in real projects</a:t>
            </a:r>
          </a:p>
          <a:p>
            <a:pPr lvl="1"/>
            <a:r>
              <a:rPr lang="en-US" dirty="0"/>
              <a:t>how bugs are fixed</a:t>
            </a:r>
          </a:p>
          <a:p>
            <a:pPr lvl="1"/>
            <a:r>
              <a:rPr lang="en-US" dirty="0"/>
              <a:t>what can predict bugs</a:t>
            </a:r>
          </a:p>
          <a:p>
            <a:pPr lvl="1"/>
            <a:r>
              <a:rPr lang="en-US" dirty="0"/>
              <a:t>what is discussed during code reviews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9FB4EB-FECA-5B46-A776-FC1BADE5A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7621" y="3930140"/>
            <a:ext cx="4726379" cy="28358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09576B-68F4-BE42-AF20-7F07D6FED263}"/>
              </a:ext>
            </a:extLst>
          </p:cNvPr>
          <p:cNvSpPr txBox="1"/>
          <p:nvPr/>
        </p:nvSpPr>
        <p:spPr>
          <a:xfrm>
            <a:off x="869167" y="4756068"/>
            <a:ext cx="32544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FF"/>
                </a:solidFill>
              </a:rPr>
              <a:t>“Code churn” correlates </a:t>
            </a:r>
          </a:p>
          <a:p>
            <a:r>
              <a:rPr lang="en-US" sz="2400" dirty="0">
                <a:solidFill>
                  <a:srgbClr val="00FFFF"/>
                </a:solidFill>
              </a:rPr>
              <a:t>with bugs</a:t>
            </a:r>
          </a:p>
        </p:txBody>
      </p:sp>
    </p:spTree>
    <p:extLst>
      <p:ext uri="{BB962C8B-B14F-4D97-AF65-F5344CB8AC3E}">
        <p14:creationId xmlns:p14="http://schemas.microsoft.com/office/powerpoint/2010/main" val="1240554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08EE9-6327-7543-A0F7-7E656581C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Qualitative studies of developers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DB31A-5AEA-914D-A856-041408A974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600200"/>
            <a:ext cx="8419605" cy="4525963"/>
          </a:xfrm>
        </p:spPr>
        <p:txBody>
          <a:bodyPr/>
          <a:lstStyle/>
          <a:p>
            <a:r>
              <a:rPr lang="en-US" dirty="0"/>
              <a:t>Apply social science methods to software engineering</a:t>
            </a:r>
          </a:p>
          <a:p>
            <a:r>
              <a:rPr lang="en-US" dirty="0"/>
              <a:t>What can be learned from observing </a:t>
            </a:r>
            <a:r>
              <a:rPr lang="en-US" dirty="0" err="1"/>
              <a:t>devs</a:t>
            </a:r>
            <a:r>
              <a:rPr lang="en-US" dirty="0"/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8060C4-2C2C-4042-88E5-35D9579E6D32}"/>
              </a:ext>
            </a:extLst>
          </p:cNvPr>
          <p:cNvSpPr txBox="1"/>
          <p:nvPr/>
        </p:nvSpPr>
        <p:spPr>
          <a:xfrm>
            <a:off x="599488" y="2992582"/>
            <a:ext cx="3783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How do </a:t>
            </a:r>
            <a:r>
              <a:rPr lang="en-US" dirty="0" err="1">
                <a:solidFill>
                  <a:srgbClr val="FFFF00"/>
                </a:solidFill>
              </a:rPr>
              <a:t>devs</a:t>
            </a:r>
            <a:r>
              <a:rPr lang="en-US" dirty="0">
                <a:solidFill>
                  <a:srgbClr val="FFFF00"/>
                </a:solidFill>
              </a:rPr>
              <a:t> spend their time coding?</a:t>
            </a:r>
          </a:p>
          <a:p>
            <a:r>
              <a:rPr lang="en-US" dirty="0">
                <a:solidFill>
                  <a:srgbClr val="FFFF00"/>
                </a:solidFill>
              </a:rPr>
              <a:t>    35% of time spent navigating code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0191E8-7867-764D-8269-137110B1E7FB}"/>
              </a:ext>
            </a:extLst>
          </p:cNvPr>
          <p:cNvSpPr txBox="1"/>
          <p:nvPr/>
        </p:nvSpPr>
        <p:spPr>
          <a:xfrm>
            <a:off x="5086455" y="3526971"/>
            <a:ext cx="37061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FF00"/>
                </a:solidFill>
              </a:rPr>
              <a:t>Information needs</a:t>
            </a:r>
          </a:p>
          <a:p>
            <a:r>
              <a:rPr lang="en-US" dirty="0">
                <a:solidFill>
                  <a:srgbClr val="00FF00"/>
                </a:solidFill>
              </a:rPr>
              <a:t>    Where is this value being changed?</a:t>
            </a:r>
          </a:p>
          <a:p>
            <a:r>
              <a:rPr lang="en-US" dirty="0">
                <a:solidFill>
                  <a:srgbClr val="00FF00"/>
                </a:solidFill>
              </a:rPr>
              <a:t>    What function is doing this?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A542D8-0B58-E143-AD90-E5D9559A1465}"/>
              </a:ext>
            </a:extLst>
          </p:cNvPr>
          <p:cNvSpPr txBox="1"/>
          <p:nvPr/>
        </p:nvSpPr>
        <p:spPr>
          <a:xfrm>
            <a:off x="1467150" y="4107965"/>
            <a:ext cx="22953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FFFF"/>
                </a:solidFill>
              </a:rPr>
              <a:t>How do </a:t>
            </a:r>
            <a:r>
              <a:rPr lang="en-US" dirty="0" err="1">
                <a:solidFill>
                  <a:srgbClr val="00FFFF"/>
                </a:solidFill>
              </a:rPr>
              <a:t>devs</a:t>
            </a:r>
            <a:r>
              <a:rPr lang="en-US" dirty="0">
                <a:solidFill>
                  <a:srgbClr val="00FFFF"/>
                </a:solidFill>
              </a:rPr>
              <a:t> refactor?</a:t>
            </a:r>
          </a:p>
          <a:p>
            <a:r>
              <a:rPr lang="en-US" dirty="0">
                <a:solidFill>
                  <a:srgbClr val="00FFFF"/>
                </a:solidFill>
              </a:rPr>
              <a:t>    Usually manually</a:t>
            </a:r>
          </a:p>
          <a:p>
            <a:r>
              <a:rPr lang="en-US" dirty="0">
                <a:solidFill>
                  <a:srgbClr val="00FFFF"/>
                </a:solidFill>
              </a:rPr>
              <a:t>    Frequently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3D92B0-4716-2948-9178-15AD2CE5F5C9}"/>
              </a:ext>
            </a:extLst>
          </p:cNvPr>
          <p:cNvSpPr txBox="1"/>
          <p:nvPr/>
        </p:nvSpPr>
        <p:spPr>
          <a:xfrm>
            <a:off x="3461656" y="4975694"/>
            <a:ext cx="42930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FF"/>
                </a:solidFill>
              </a:rPr>
              <a:t>How do experts/novices debug?</a:t>
            </a:r>
          </a:p>
          <a:p>
            <a:r>
              <a:rPr lang="en-US" dirty="0">
                <a:solidFill>
                  <a:srgbClr val="FF00FF"/>
                </a:solidFill>
              </a:rPr>
              <a:t>    Experts go top-down and follow structure</a:t>
            </a:r>
          </a:p>
          <a:p>
            <a:r>
              <a:rPr lang="en-US" dirty="0">
                <a:solidFill>
                  <a:srgbClr val="FF00FF"/>
                </a:solidFill>
              </a:rPr>
              <a:t>    Novices read line by line  </a:t>
            </a:r>
          </a:p>
        </p:txBody>
      </p:sp>
    </p:spTree>
    <p:extLst>
      <p:ext uri="{BB962C8B-B14F-4D97-AF65-F5344CB8AC3E}">
        <p14:creationId xmlns:p14="http://schemas.microsoft.com/office/powerpoint/2010/main" val="3884869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3A67B-37EE-EB4A-88B7-521EB5761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E14F7-C0C9-3249-B907-B128E55C3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projects are huge… how can we search it?</a:t>
            </a:r>
          </a:p>
          <a:p>
            <a:r>
              <a:rPr lang="en-US" dirty="0"/>
              <a:t>Search by keywords?</a:t>
            </a:r>
          </a:p>
          <a:p>
            <a:r>
              <a:rPr lang="en-US" dirty="0"/>
              <a:t>Variable and function names are hard to guess</a:t>
            </a:r>
          </a:p>
          <a:p>
            <a:r>
              <a:rPr lang="en-US" dirty="0"/>
              <a:t>Utilize synonyms?</a:t>
            </a:r>
          </a:p>
          <a:p>
            <a:r>
              <a:rPr lang="en-US" dirty="0"/>
              <a:t>But code structure is important!</a:t>
            </a:r>
          </a:p>
          <a:p>
            <a:r>
              <a:rPr lang="en-US" dirty="0"/>
              <a:t>NLP? ML?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6FF847-ED4B-524C-892C-20D6AFD69B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1236" y="3627912"/>
            <a:ext cx="2313400" cy="2313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FA6B70-D6DD-8C42-A99F-82DE92283B20}"/>
              </a:ext>
            </a:extLst>
          </p:cNvPr>
          <p:cNvSpPr txBox="1"/>
          <p:nvPr/>
        </p:nvSpPr>
        <p:spPr>
          <a:xfrm>
            <a:off x="1682155" y="4784612"/>
            <a:ext cx="32090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FF"/>
                </a:solidFill>
              </a:rPr>
              <a:t>Most code searches fail!</a:t>
            </a:r>
          </a:p>
          <a:p>
            <a:r>
              <a:rPr lang="en-US" sz="2400" dirty="0">
                <a:solidFill>
                  <a:srgbClr val="FF00FF"/>
                </a:solidFill>
              </a:rPr>
              <a:t>Still an open problem</a:t>
            </a:r>
          </a:p>
        </p:txBody>
      </p:sp>
    </p:spTree>
    <p:extLst>
      <p:ext uri="{BB962C8B-B14F-4D97-AF65-F5344CB8AC3E}">
        <p14:creationId xmlns:p14="http://schemas.microsoft.com/office/powerpoint/2010/main" val="2584684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86FAD-82F4-FF40-99A5-2460B8811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Developer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84A01-1C76-4A4E-8794-0DE3C1F51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437418" cy="4525963"/>
          </a:xfrm>
        </p:spPr>
        <p:txBody>
          <a:bodyPr/>
          <a:lstStyle/>
          <a:p>
            <a:r>
              <a:rPr lang="en-US" dirty="0"/>
              <a:t>Some things are nearly impossible to automate…</a:t>
            </a:r>
          </a:p>
          <a:p>
            <a:r>
              <a:rPr lang="en-US" dirty="0"/>
              <a:t>How to make </a:t>
            </a:r>
            <a:r>
              <a:rPr lang="en-US" dirty="0" err="1"/>
              <a:t>devs</a:t>
            </a:r>
            <a:r>
              <a:rPr lang="en-US" dirty="0"/>
              <a:t> more productive with better tools?</a:t>
            </a:r>
          </a:p>
          <a:p>
            <a:pPr lvl="1"/>
            <a:r>
              <a:rPr lang="en-US" dirty="0"/>
              <a:t>Provide additional information</a:t>
            </a:r>
          </a:p>
          <a:p>
            <a:pPr lvl="1"/>
            <a:r>
              <a:rPr lang="en-US" dirty="0"/>
              <a:t>Reduce cost to perform some action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1B2ED5-1E38-7B4C-BC7C-83476DE92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01" y="3895106"/>
            <a:ext cx="4408317" cy="247867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8A3F6A-A6DC-FE40-8099-1151A7D7A8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3252" y="3883581"/>
            <a:ext cx="4500748" cy="2490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5286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Developers navigate… a lot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722437"/>
            <a:ext cx="8474149" cy="4525963"/>
          </a:xfrm>
        </p:spPr>
        <p:txBody>
          <a:bodyPr/>
          <a:lstStyle/>
          <a:p>
            <a:r>
              <a:rPr lang="en-US" dirty="0"/>
              <a:t>35% time navigating 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[</a:t>
            </a:r>
            <a:r>
              <a:rPr lang="en-US" sz="1600" dirty="0" err="1">
                <a:solidFill>
                  <a:schemeClr val="tx1">
                    <a:lumMod val="75000"/>
                  </a:schemeClr>
                </a:solidFill>
              </a:rPr>
              <a:t>Ko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 et al. ICSE’05]</a:t>
            </a:r>
          </a:p>
          <a:p>
            <a:pPr lvl="0"/>
            <a:r>
              <a:rPr lang="en-US" dirty="0"/>
              <a:t>Navigate 2</a:t>
            </a:r>
            <a:r>
              <a:rPr lang="mr-IN" dirty="0"/>
              <a:t>–</a:t>
            </a:r>
            <a:r>
              <a:rPr lang="en-US" dirty="0"/>
              <a:t>5 times per minute </a:t>
            </a:r>
            <a:r>
              <a:rPr lang="en-US" sz="1600" dirty="0">
                <a:solidFill>
                  <a:prstClr val="white">
                    <a:lumMod val="75000"/>
                  </a:prstClr>
                </a:solidFill>
              </a:rPr>
              <a:t>[Fritz et al. FSE’14, </a:t>
            </a:r>
            <a:r>
              <a:rPr lang="en-US" sz="1600" dirty="0" err="1">
                <a:solidFill>
                  <a:prstClr val="white">
                    <a:lumMod val="75000"/>
                  </a:prstClr>
                </a:solidFill>
              </a:rPr>
              <a:t>Piorkowski</a:t>
            </a:r>
            <a:r>
              <a:rPr lang="en-US" sz="1600" dirty="0">
                <a:solidFill>
                  <a:prstClr val="white">
                    <a:lumMod val="75000"/>
                  </a:prstClr>
                </a:solidFill>
              </a:rPr>
              <a:t> ICSME’15]</a:t>
            </a:r>
            <a:endParaRPr lang="en-US" sz="1400" dirty="0"/>
          </a:p>
          <a:p>
            <a:pPr lvl="0"/>
            <a:r>
              <a:rPr lang="en-US" dirty="0">
                <a:solidFill>
                  <a:prstClr val="white"/>
                </a:solidFill>
              </a:rPr>
              <a:t>50% time foraging for information </a:t>
            </a:r>
            <a:r>
              <a:rPr lang="en-US" sz="1600" dirty="0">
                <a:solidFill>
                  <a:prstClr val="white">
                    <a:lumMod val="75000"/>
                  </a:prstClr>
                </a:solidFill>
              </a:rPr>
              <a:t>[</a:t>
            </a:r>
            <a:r>
              <a:rPr lang="en-US" sz="1600" dirty="0" err="1">
                <a:solidFill>
                  <a:prstClr val="white">
                    <a:lumMod val="75000"/>
                  </a:prstClr>
                </a:solidFill>
              </a:rPr>
              <a:t>Piorkowski</a:t>
            </a:r>
            <a:r>
              <a:rPr lang="en-US" sz="1600" dirty="0">
                <a:solidFill>
                  <a:prstClr val="white">
                    <a:lumMod val="75000"/>
                  </a:prstClr>
                </a:solidFill>
              </a:rPr>
              <a:t> et al. CHI’12]</a:t>
            </a:r>
          </a:p>
        </p:txBody>
      </p:sp>
      <p:pic>
        <p:nvPicPr>
          <p:cNvPr id="11" name="Picture 2" descr="C:\Users\azhenley\Desktop\java-27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5281" y="4403640"/>
            <a:ext cx="609600" cy="609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C:\Users\azhenley\Desktop\java-27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7832" y="4794792"/>
            <a:ext cx="609600" cy="609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C:\Users\azhenley\Desktop\java-27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5771281"/>
            <a:ext cx="609600" cy="609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C:\Users\azhenley\Desktop\java-27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0397" y="6230519"/>
            <a:ext cx="609600" cy="609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/>
          <p:cNvCxnSpPr>
            <a:stCxn id="11" idx="3"/>
            <a:endCxn id="12" idx="1"/>
          </p:cNvCxnSpPr>
          <p:nvPr/>
        </p:nvCxnSpPr>
        <p:spPr>
          <a:xfrm>
            <a:off x="3394881" y="4708440"/>
            <a:ext cx="762951" cy="391152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12" idx="2"/>
            <a:endCxn id="13" idx="0"/>
          </p:cNvCxnSpPr>
          <p:nvPr/>
        </p:nvCxnSpPr>
        <p:spPr>
          <a:xfrm flipH="1">
            <a:off x="2590800" y="5404392"/>
            <a:ext cx="1871832" cy="366889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3" idx="3"/>
            <a:endCxn id="15" idx="1"/>
          </p:cNvCxnSpPr>
          <p:nvPr/>
        </p:nvCxnSpPr>
        <p:spPr>
          <a:xfrm>
            <a:off x="2895600" y="6076081"/>
            <a:ext cx="3004797" cy="459238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2" descr="C:\Users\azhenley\Desktop\java-27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0797" y="3845365"/>
            <a:ext cx="609600" cy="609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3" descr="C:\Users\azhenley\Desktop\java-27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3330" y="5354654"/>
            <a:ext cx="609600" cy="609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4" descr="C:\Users\azhenley\Desktop\java-27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3540565"/>
            <a:ext cx="609600" cy="609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15" descr="C:\Users\azhenley\Desktop\java-27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8474" y="4706954"/>
            <a:ext cx="609600" cy="609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16" descr="C:\Users\azhenley\Desktop\java-27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3415" y="4302548"/>
            <a:ext cx="609600" cy="609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6" name="Straight Connector 25"/>
          <p:cNvCxnSpPr>
            <a:stCxn id="15" idx="3"/>
            <a:endCxn id="25" idx="1"/>
          </p:cNvCxnSpPr>
          <p:nvPr/>
        </p:nvCxnSpPr>
        <p:spPr>
          <a:xfrm flipV="1">
            <a:off x="6509997" y="4607348"/>
            <a:ext cx="793418" cy="192797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20" idx="3"/>
            <a:endCxn id="25" idx="1"/>
          </p:cNvCxnSpPr>
          <p:nvPr/>
        </p:nvCxnSpPr>
        <p:spPr>
          <a:xfrm>
            <a:off x="5900397" y="4150165"/>
            <a:ext cx="1403018" cy="457183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20" idx="2"/>
            <a:endCxn id="22" idx="0"/>
          </p:cNvCxnSpPr>
          <p:nvPr/>
        </p:nvCxnSpPr>
        <p:spPr>
          <a:xfrm>
            <a:off x="5595597" y="4454965"/>
            <a:ext cx="1942533" cy="899689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23" idx="2"/>
            <a:endCxn id="22" idx="1"/>
          </p:cNvCxnSpPr>
          <p:nvPr/>
        </p:nvCxnSpPr>
        <p:spPr>
          <a:xfrm>
            <a:off x="3962400" y="4150165"/>
            <a:ext cx="3270930" cy="1509289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23" idx="1"/>
            <a:endCxn id="24" idx="0"/>
          </p:cNvCxnSpPr>
          <p:nvPr/>
        </p:nvCxnSpPr>
        <p:spPr>
          <a:xfrm flipH="1">
            <a:off x="1883274" y="3845365"/>
            <a:ext cx="1774326" cy="861589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32" idx="1"/>
            <a:endCxn id="24" idx="2"/>
          </p:cNvCxnSpPr>
          <p:nvPr/>
        </p:nvCxnSpPr>
        <p:spPr>
          <a:xfrm flipH="1" flipV="1">
            <a:off x="1883274" y="5316554"/>
            <a:ext cx="3106919" cy="515954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2" descr="C:\Users\azhenley\Desktop\java-27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193" y="5527708"/>
            <a:ext cx="609600" cy="609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3" name="Straight Connector 32"/>
          <p:cNvCxnSpPr>
            <a:endCxn id="11" idx="1"/>
          </p:cNvCxnSpPr>
          <p:nvPr/>
        </p:nvCxnSpPr>
        <p:spPr>
          <a:xfrm>
            <a:off x="-409605" y="3864128"/>
            <a:ext cx="3194886" cy="844312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32" idx="3"/>
          </p:cNvCxnSpPr>
          <p:nvPr/>
        </p:nvCxnSpPr>
        <p:spPr>
          <a:xfrm>
            <a:off x="5599793" y="5832508"/>
            <a:ext cx="3876675" cy="906463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17968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9135"/>
            <a:ext cx="8229600" cy="1143000"/>
          </a:xfrm>
        </p:spPr>
        <p:txBody>
          <a:bodyPr/>
          <a:lstStyle/>
          <a:p>
            <a:r>
              <a:rPr lang="en-US" dirty="0"/>
              <a:t>Tab-Based Editors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31265"/>
            <a:ext cx="8229600" cy="4525963"/>
          </a:xfrm>
        </p:spPr>
        <p:txBody>
          <a:bodyPr/>
          <a:lstStyle/>
          <a:p>
            <a:r>
              <a:rPr lang="en-US" dirty="0"/>
              <a:t>Navigate within files by scrolling</a:t>
            </a:r>
          </a:p>
          <a:p>
            <a:r>
              <a:rPr lang="en-US" dirty="0"/>
              <a:t>Open multiple files using tabs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9000" y="3164680"/>
            <a:ext cx="6746001" cy="5690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6" name="Group 5"/>
          <p:cNvGrpSpPr/>
          <p:nvPr/>
        </p:nvGrpSpPr>
        <p:grpSpPr>
          <a:xfrm>
            <a:off x="1188367" y="3116580"/>
            <a:ext cx="6342365" cy="5764004"/>
            <a:chOff x="1188367" y="3091180"/>
            <a:chExt cx="6342365" cy="5764004"/>
          </a:xfrm>
        </p:grpSpPr>
        <p:cxnSp>
          <p:nvCxnSpPr>
            <p:cNvPr id="18" name="Straight Connector 17"/>
            <p:cNvCxnSpPr/>
            <p:nvPr/>
          </p:nvCxnSpPr>
          <p:spPr>
            <a:xfrm flipV="1">
              <a:off x="4660276" y="3131555"/>
              <a:ext cx="0" cy="249599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/>
          </p:nvCxnSpPr>
          <p:spPr>
            <a:xfrm>
              <a:off x="1188367" y="3381153"/>
              <a:ext cx="0" cy="5474031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188367" y="3381153"/>
              <a:ext cx="2575558" cy="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V="1">
              <a:off x="3763925" y="3091180"/>
              <a:ext cx="0" cy="32004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3763925" y="3126580"/>
              <a:ext cx="921010" cy="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4643293" y="3365056"/>
              <a:ext cx="2887439" cy="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7530732" y="3347804"/>
              <a:ext cx="0" cy="5474031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7618193" y="3382505"/>
            <a:ext cx="260350" cy="3584796"/>
            <a:chOff x="7626350" y="3431954"/>
            <a:chExt cx="260350" cy="3584796"/>
          </a:xfrm>
        </p:grpSpPr>
        <p:sp>
          <p:nvSpPr>
            <p:cNvPr id="17" name="Rectangle 16"/>
            <p:cNvSpPr/>
            <p:nvPr/>
          </p:nvSpPr>
          <p:spPr>
            <a:xfrm>
              <a:off x="7626350" y="3431954"/>
              <a:ext cx="260350" cy="3584796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654400" y="6107378"/>
              <a:ext cx="204953" cy="206318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1157084" y="3126468"/>
            <a:ext cx="5184339" cy="310152"/>
            <a:chOff x="1157084" y="3126468"/>
            <a:chExt cx="5184339" cy="310152"/>
          </a:xfrm>
        </p:grpSpPr>
        <p:cxnSp>
          <p:nvCxnSpPr>
            <p:cNvPr id="24" name="Straight Connector 23"/>
            <p:cNvCxnSpPr/>
            <p:nvPr/>
          </p:nvCxnSpPr>
          <p:spPr>
            <a:xfrm flipV="1">
              <a:off x="1188367" y="3164680"/>
              <a:ext cx="0" cy="27194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1157084" y="3156955"/>
              <a:ext cx="5184339" cy="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6335485" y="3128456"/>
              <a:ext cx="0" cy="265925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502177" y="3126468"/>
              <a:ext cx="0" cy="265925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2711532" y="3164680"/>
              <a:ext cx="0" cy="265925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1939636" y="3126468"/>
              <a:ext cx="0" cy="265925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19077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1FB38F-0B77-6A4D-A7CD-058581B8A106}"/>
              </a:ext>
            </a:extLst>
          </p:cNvPr>
          <p:cNvSpPr txBox="1"/>
          <p:nvPr/>
        </p:nvSpPr>
        <p:spPr>
          <a:xfrm>
            <a:off x="1521902" y="1415142"/>
            <a:ext cx="61001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It is grad school application season!</a:t>
            </a:r>
          </a:p>
        </p:txBody>
      </p:sp>
      <p:pic>
        <p:nvPicPr>
          <p:cNvPr id="1026" name="Picture 2" descr="Piled Higher and Deeper">
            <a:extLst>
              <a:ext uri="{FF2B5EF4-FFF2-40B4-BE49-F238E27FC236}">
                <a16:creationId xmlns:a16="http://schemas.microsoft.com/office/drawing/2014/main" id="{ABB1B0C1-841D-C949-81D8-14775E694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686" y="2646638"/>
            <a:ext cx="7201318" cy="3120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80900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/>
          <a:lstStyle/>
          <a:p>
            <a:r>
              <a:rPr lang="en-US" dirty="0"/>
              <a:t>Problems with Tab-Based Editors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6945" y="1629740"/>
            <a:ext cx="8229600" cy="4525963"/>
          </a:xfrm>
        </p:spPr>
        <p:txBody>
          <a:bodyPr/>
          <a:lstStyle/>
          <a:p>
            <a:r>
              <a:rPr lang="en-US" dirty="0"/>
              <a:t>Scrolling through irrelevant code</a:t>
            </a:r>
          </a:p>
          <a:p>
            <a:r>
              <a:rPr lang="en-US" dirty="0"/>
              <a:t>Tab management</a:t>
            </a:r>
          </a:p>
          <a:p>
            <a:r>
              <a:rPr lang="en-US" dirty="0"/>
              <a:t>Juxtaposition tedious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8974" y="2620652"/>
            <a:ext cx="4571418" cy="3794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8374852" y="3035431"/>
            <a:ext cx="259391" cy="188536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374853" y="5516251"/>
            <a:ext cx="259389" cy="188536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112362" y="4268020"/>
            <a:ext cx="19407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Relevant code</a:t>
            </a:r>
          </a:p>
        </p:txBody>
      </p:sp>
      <p:cxnSp>
        <p:nvCxnSpPr>
          <p:cNvPr id="8" name="Elbow Connector 7"/>
          <p:cNvCxnSpPr>
            <a:stCxn id="6" idx="3"/>
          </p:cNvCxnSpPr>
          <p:nvPr/>
        </p:nvCxnSpPr>
        <p:spPr>
          <a:xfrm flipV="1">
            <a:off x="3053150" y="3129700"/>
            <a:ext cx="5101036" cy="1369153"/>
          </a:xfrm>
          <a:prstGeom prst="bentConnector3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lbow Connector 9"/>
          <p:cNvCxnSpPr>
            <a:stCxn id="6" idx="3"/>
          </p:cNvCxnSpPr>
          <p:nvPr/>
        </p:nvCxnSpPr>
        <p:spPr>
          <a:xfrm>
            <a:off x="3053150" y="4498853"/>
            <a:ext cx="5101036" cy="1111666"/>
          </a:xfrm>
          <a:prstGeom prst="bentConnector3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112362" y="4791240"/>
            <a:ext cx="20671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Irrelevant code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8374853" y="3223967"/>
            <a:ext cx="259390" cy="2292284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Elbow Connector 13"/>
          <p:cNvCxnSpPr>
            <a:stCxn id="21" idx="3"/>
          </p:cNvCxnSpPr>
          <p:nvPr/>
        </p:nvCxnSpPr>
        <p:spPr>
          <a:xfrm flipV="1">
            <a:off x="3179531" y="4370110"/>
            <a:ext cx="4974655" cy="651963"/>
          </a:xfrm>
          <a:prstGeom prst="bentConnector3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471161" y="1343443"/>
            <a:ext cx="15499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Elided tabs</a:t>
            </a:r>
          </a:p>
        </p:txBody>
      </p:sp>
      <p:cxnSp>
        <p:nvCxnSpPr>
          <p:cNvPr id="27" name="Elbow Connector 26"/>
          <p:cNvCxnSpPr>
            <a:stCxn id="24" idx="2"/>
          </p:cNvCxnSpPr>
          <p:nvPr/>
        </p:nvCxnSpPr>
        <p:spPr>
          <a:xfrm rot="16200000" flipH="1">
            <a:off x="7179265" y="1871991"/>
            <a:ext cx="664714" cy="530947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7645138" y="2620652"/>
            <a:ext cx="254524" cy="216816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05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13" grpId="0" animBg="1"/>
      <p:bldP spid="13" grpId="1" animBg="1"/>
      <p:bldP spid="6" grpId="0"/>
      <p:bldP spid="6" grpId="1"/>
      <p:bldP spid="21" grpId="0"/>
      <p:bldP spid="21" grpId="1"/>
      <p:bldP spid="22" grpId="0" animBg="1"/>
      <p:bldP spid="22" grpId="1" animBg="1"/>
      <p:bldP spid="24" grpId="0"/>
      <p:bldP spid="2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857250" y="4699754"/>
            <a:ext cx="28851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Like </a:t>
            </a:r>
            <a:r>
              <a:rPr lang="en-US" sz="2400" dirty="0" err="1">
                <a:solidFill>
                  <a:srgbClr val="FF0000"/>
                </a:solidFill>
              </a:rPr>
              <a:t>a“jigsaw</a:t>
            </a:r>
            <a:r>
              <a:rPr lang="en-US" sz="2400" dirty="0">
                <a:solidFill>
                  <a:srgbClr val="FF0000"/>
                </a:solidFill>
              </a:rPr>
              <a:t> puzzle”</a:t>
            </a:r>
          </a:p>
          <a:p>
            <a:pPr lvl="0" algn="ctr"/>
            <a:r>
              <a:rPr lang="en-US" sz="2000" dirty="0">
                <a:solidFill>
                  <a:prstClr val="white">
                    <a:lumMod val="75000"/>
                  </a:prstClr>
                </a:solidFill>
              </a:rPr>
              <a:t>[</a:t>
            </a:r>
            <a:r>
              <a:rPr lang="en-US" sz="2000" dirty="0" err="1">
                <a:solidFill>
                  <a:prstClr val="white">
                    <a:lumMod val="75000"/>
                  </a:prstClr>
                </a:solidFill>
              </a:rPr>
              <a:t>Bragdon</a:t>
            </a:r>
            <a:r>
              <a:rPr lang="en-US" sz="2000" dirty="0">
                <a:solidFill>
                  <a:prstClr val="white">
                    <a:lumMod val="75000"/>
                  </a:prstClr>
                </a:solidFill>
              </a:rPr>
              <a:t> ’09]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9331" y="2469822"/>
            <a:ext cx="4930250" cy="413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/>
          <a:lstStyle/>
          <a:p>
            <a:r>
              <a:rPr lang="en-US" dirty="0"/>
              <a:t>Problems with Tab-Based Editors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6945" y="1629740"/>
            <a:ext cx="8229600" cy="4525963"/>
          </a:xfrm>
        </p:spPr>
        <p:txBody>
          <a:bodyPr/>
          <a:lstStyle/>
          <a:p>
            <a:r>
              <a:rPr lang="en-US" dirty="0"/>
              <a:t>Scrolling through irrelevant code</a:t>
            </a:r>
          </a:p>
          <a:p>
            <a:r>
              <a:rPr lang="en-US" dirty="0"/>
              <a:t>Tab management</a:t>
            </a:r>
          </a:p>
          <a:p>
            <a:r>
              <a:rPr lang="en-US" dirty="0"/>
              <a:t>Juxtaposition tedious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3939331" y="2469822"/>
            <a:ext cx="4930249" cy="41357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5136543" y="2469822"/>
            <a:ext cx="3733037" cy="4135776"/>
            <a:chOff x="5136543" y="2469822"/>
            <a:chExt cx="3733037" cy="4135776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5136543" y="2469822"/>
              <a:ext cx="0" cy="413577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>
              <a:stCxn id="31" idx="0"/>
              <a:endCxn id="31" idx="2"/>
            </p:cNvCxnSpPr>
            <p:nvPr/>
          </p:nvCxnSpPr>
          <p:spPr>
            <a:xfrm>
              <a:off x="6404456" y="2469822"/>
              <a:ext cx="0" cy="413577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5136543" y="4086970"/>
              <a:ext cx="1267913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6404455" y="4786685"/>
              <a:ext cx="2465125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04455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64A46-D8AA-43B2-90C6-BB26AA01B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Canvas-Based Editors</a:t>
            </a:r>
          </a:p>
        </p:txBody>
      </p:sp>
      <p:pic>
        <p:nvPicPr>
          <p:cNvPr id="4" name="Picture 2" descr="D:\Dropbox\Research\patchworks-project\Manuscripts\CHI_2014_Patchworks\graphics\screenshots\codebubbles2.png">
            <a:extLst>
              <a:ext uri="{FF2B5EF4-FFF2-40B4-BE49-F238E27FC236}">
                <a16:creationId xmlns:a16="http://schemas.microsoft.com/office/drawing/2014/main" id="{B31816A3-D846-4DCB-B395-24452E8B5EB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92" y="1600200"/>
            <a:ext cx="7842015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92010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24A7B-5CE0-E64A-97BA-0D1F23314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Patchworks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9E434A-7934-0643-AAC4-96A2A8D4C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525" y="1810988"/>
            <a:ext cx="7628184" cy="37421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D1F97A8-FF8C-6944-A73B-AC90D7D9C97A}"/>
              </a:ext>
            </a:extLst>
          </p:cNvPr>
          <p:cNvSpPr txBox="1"/>
          <p:nvPr/>
        </p:nvSpPr>
        <p:spPr>
          <a:xfrm>
            <a:off x="961900" y="5941497"/>
            <a:ext cx="31249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https://youtu.be/tGkGjZI21Mw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E432E7-03B4-9E41-876C-7B964B374755}"/>
              </a:ext>
            </a:extLst>
          </p:cNvPr>
          <p:cNvSpPr txBox="1"/>
          <p:nvPr/>
        </p:nvSpPr>
        <p:spPr>
          <a:xfrm>
            <a:off x="5058888" y="5941497"/>
            <a:ext cx="3170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5"/>
              </a:rPr>
              <a:t>https://youtu.be/GwcxDZT3pXE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2368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00114"/>
            <a:ext cx="8229600" cy="1143000"/>
          </a:xfrm>
        </p:spPr>
        <p:txBody>
          <a:bodyPr/>
          <a:lstStyle/>
          <a:p>
            <a:r>
              <a:rPr lang="en-US" dirty="0"/>
              <a:t>Preliminary User Study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9174"/>
            <a:ext cx="8229600" cy="5306518"/>
          </a:xfrm>
        </p:spPr>
        <p:txBody>
          <a:bodyPr>
            <a:normAutofit/>
          </a:bodyPr>
          <a:lstStyle/>
          <a:p>
            <a:r>
              <a:rPr lang="en-US" dirty="0"/>
              <a:t>Three treatments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15 participants</a:t>
            </a:r>
          </a:p>
          <a:p>
            <a:pPr lvl="1"/>
            <a:r>
              <a:rPr lang="en-US" dirty="0"/>
              <a:t>2 treatments each</a:t>
            </a:r>
          </a:p>
          <a:p>
            <a:r>
              <a:rPr lang="en-US" dirty="0"/>
              <a:t>Open </a:t>
            </a:r>
            <a:r>
              <a:rPr lang="en-US"/>
              <a:t>source codebase</a:t>
            </a:r>
            <a:endParaRPr lang="en-US" dirty="0"/>
          </a:p>
          <a:p>
            <a:r>
              <a:rPr lang="en-US" dirty="0"/>
              <a:t>Tasks:</a:t>
            </a:r>
          </a:p>
          <a:p>
            <a:pPr lvl="1"/>
            <a:r>
              <a:rPr lang="en-US" dirty="0"/>
              <a:t>Open and arrange 30 code fragments</a:t>
            </a:r>
          </a:p>
          <a:p>
            <a:pPr lvl="1"/>
            <a:r>
              <a:rPr lang="en-US" dirty="0"/>
              <a:t>Perform 10 timed navigations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827310"/>
            <a:ext cx="2508455" cy="13259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57200" y="1827310"/>
            <a:ext cx="1176669" cy="523220"/>
          </a:xfrm>
          <a:prstGeom prst="rect">
            <a:avLst/>
          </a:prstGeom>
          <a:solidFill>
            <a:srgbClr val="000000">
              <a:alpha val="65098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Eclipse</a:t>
            </a:r>
          </a:p>
        </p:txBody>
      </p:sp>
      <p:pic>
        <p:nvPicPr>
          <p:cNvPr id="7" name="Picture 2" descr="C:\Users\azhenley\Desktop\Patchworks_Project\Manuscripts\CHI_2014_Patchworks\graphics\screenshots\codebubbles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6822" y="1834299"/>
            <a:ext cx="2508455" cy="1318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298722" y="1834299"/>
            <a:ext cx="2177199" cy="523220"/>
          </a:xfrm>
          <a:prstGeom prst="rect">
            <a:avLst/>
          </a:prstGeom>
          <a:solidFill>
            <a:srgbClr val="000000">
              <a:alpha val="65098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Code Bubbles</a:t>
            </a:r>
          </a:p>
        </p:txBody>
      </p:sp>
      <p:pic>
        <p:nvPicPr>
          <p:cNvPr id="2050" name="Picture 2" descr="C:\CHI2014Patchworks\workspace\CHI_2014_Patchworks\graphics\screenshots\patchworks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7870" y="1834299"/>
            <a:ext cx="2537030" cy="1333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6187870" y="1834299"/>
            <a:ext cx="1854547" cy="523220"/>
          </a:xfrm>
          <a:prstGeom prst="rect">
            <a:avLst/>
          </a:prstGeom>
          <a:solidFill>
            <a:srgbClr val="000000">
              <a:alpha val="65098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Patchworks</a:t>
            </a:r>
          </a:p>
        </p:txBody>
      </p:sp>
    </p:spTree>
    <p:extLst>
      <p:ext uri="{BB962C8B-B14F-4D97-AF65-F5344CB8AC3E}">
        <p14:creationId xmlns:p14="http://schemas.microsoft.com/office/powerpoint/2010/main" val="32786225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Results: Arranging Time</a:t>
            </a: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95818879"/>
              </p:ext>
            </p:extLst>
          </p:nvPr>
        </p:nvGraphicFramePr>
        <p:xfrm>
          <a:off x="1272381" y="1904999"/>
          <a:ext cx="6599238" cy="39991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Rectangle 3"/>
          <p:cNvSpPr/>
          <p:nvPr/>
        </p:nvSpPr>
        <p:spPr>
          <a:xfrm>
            <a:off x="3262744" y="3262745"/>
            <a:ext cx="872837" cy="2122054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920621" y="5384800"/>
            <a:ext cx="4763069" cy="524681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859594" y="2411361"/>
            <a:ext cx="848032" cy="2973438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452419" y="3163529"/>
            <a:ext cx="840658" cy="2221270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028825" y="2038350"/>
            <a:ext cx="891796" cy="3524250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939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7" grpId="1" animBg="1"/>
      <p:bldP spid="8" grpId="0" animBg="1"/>
      <p:bldP spid="8" grpId="1" animBg="1"/>
      <p:bldP spid="9" grpId="0" animBg="1"/>
      <p:bldP spid="10" grpId="0" animBg="1"/>
      <p:bldP spid="10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Results: Navigation Time</a:t>
            </a: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3502586"/>
              </p:ext>
            </p:extLst>
          </p:nvPr>
        </p:nvGraphicFramePr>
        <p:xfrm>
          <a:off x="1297438" y="1828800"/>
          <a:ext cx="6549124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Rectangle 2"/>
          <p:cNvSpPr/>
          <p:nvPr/>
        </p:nvSpPr>
        <p:spPr>
          <a:xfrm>
            <a:off x="2019300" y="1847850"/>
            <a:ext cx="447675" cy="3638550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949677" y="2489200"/>
            <a:ext cx="904773" cy="2844800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619812" y="3723341"/>
            <a:ext cx="893884" cy="1610659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79058" y="3920566"/>
            <a:ext cx="880754" cy="1413434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646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6" grpId="0" animBg="1"/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Results: Navigation Mistakes</a:t>
            </a:r>
          </a:p>
        </p:txBody>
      </p:sp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059281"/>
              </p:ext>
            </p:extLst>
          </p:nvPr>
        </p:nvGraphicFramePr>
        <p:xfrm>
          <a:off x="1147243" y="1828800"/>
          <a:ext cx="6849514" cy="4038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Rectangle 3"/>
          <p:cNvSpPr/>
          <p:nvPr/>
        </p:nvSpPr>
        <p:spPr>
          <a:xfrm>
            <a:off x="1573618" y="1839433"/>
            <a:ext cx="435935" cy="3668232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592126" y="2211572"/>
            <a:ext cx="993912" cy="3125972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504682" y="2519916"/>
            <a:ext cx="981718" cy="2806996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426802" y="4281646"/>
            <a:ext cx="962070" cy="1045266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592126" y="3475167"/>
            <a:ext cx="993912" cy="1862377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504682" y="3838074"/>
            <a:ext cx="981718" cy="1488838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426802" y="4969042"/>
            <a:ext cx="962070" cy="368502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316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94B95-32FE-144C-B545-EDF52C65D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with this study design?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1EB59-12A2-BB41-B67F-6EE7FABAA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Artificial tasks</a:t>
            </a:r>
          </a:p>
          <a:p>
            <a:r>
              <a:rPr lang="en-US" dirty="0"/>
              <a:t>Student developers</a:t>
            </a:r>
          </a:p>
          <a:p>
            <a:r>
              <a:rPr lang="en-US" dirty="0"/>
              <a:t>Unknown code</a:t>
            </a:r>
          </a:p>
          <a:p>
            <a:r>
              <a:rPr lang="en-US" dirty="0"/>
              <a:t>Unfamiliar tools</a:t>
            </a:r>
          </a:p>
          <a:p>
            <a:r>
              <a:rPr lang="en-US" dirty="0"/>
              <a:t>Observation effect</a:t>
            </a:r>
          </a:p>
        </p:txBody>
      </p:sp>
    </p:spTree>
    <p:extLst>
      <p:ext uri="{BB962C8B-B14F-4D97-AF65-F5344CB8AC3E}">
        <p14:creationId xmlns:p14="http://schemas.microsoft.com/office/powerpoint/2010/main" val="3605639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A7A43-9414-4415-BBB5-457831409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82667"/>
            <a:ext cx="7886700" cy="994172"/>
          </a:xfrm>
        </p:spPr>
        <p:txBody>
          <a:bodyPr/>
          <a:lstStyle/>
          <a:p>
            <a:r>
              <a:rPr lang="en-US" dirty="0" err="1"/>
              <a:t>CodeRibbon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4CF070-5FEA-4C04-884F-B9DB0DB6CF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888" y="1399921"/>
            <a:ext cx="7850225" cy="4170433"/>
          </a:xfr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BF653F-79D0-45DB-90A5-11619527248D}"/>
              </a:ext>
            </a:extLst>
          </p:cNvPr>
          <p:cNvSpPr txBox="1"/>
          <p:nvPr/>
        </p:nvSpPr>
        <p:spPr>
          <a:xfrm>
            <a:off x="4981575" y="5925478"/>
            <a:ext cx="2566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Open source Atom plugin</a:t>
            </a:r>
          </a:p>
        </p:txBody>
      </p:sp>
    </p:spTree>
    <p:extLst>
      <p:ext uri="{BB962C8B-B14F-4D97-AF65-F5344CB8AC3E}">
        <p14:creationId xmlns:p14="http://schemas.microsoft.com/office/powerpoint/2010/main" val="1048294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4D699D0-5096-C54A-B40D-E07578951121}"/>
              </a:ext>
            </a:extLst>
          </p:cNvPr>
          <p:cNvSpPr txBox="1"/>
          <p:nvPr/>
        </p:nvSpPr>
        <p:spPr>
          <a:xfrm>
            <a:off x="1183374" y="1850571"/>
            <a:ext cx="67079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00FFFF"/>
                </a:solidFill>
              </a:rPr>
              <a:t>Research: Pursuit of fundamental knowledge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B969AA-99CD-6F4E-8E30-BE9C5B41743D}"/>
              </a:ext>
            </a:extLst>
          </p:cNvPr>
          <p:cNvSpPr txBox="1"/>
          <p:nvPr/>
        </p:nvSpPr>
        <p:spPr>
          <a:xfrm>
            <a:off x="1342103" y="2815771"/>
            <a:ext cx="63905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00FFFF"/>
                </a:solidFill>
              </a:rPr>
              <a:t>Engineering: Building an innovative 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F32A8B-6DA2-1A4C-8A51-AF0FE57F81F5}"/>
              </a:ext>
            </a:extLst>
          </p:cNvPr>
          <p:cNvSpPr txBox="1"/>
          <p:nvPr/>
        </p:nvSpPr>
        <p:spPr>
          <a:xfrm>
            <a:off x="2917372" y="4775201"/>
            <a:ext cx="2447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*Many things span both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FA74C9-9D6C-5A49-98E8-0269CDE35677}"/>
              </a:ext>
            </a:extLst>
          </p:cNvPr>
          <p:cNvSpPr txBox="1"/>
          <p:nvPr/>
        </p:nvSpPr>
        <p:spPr>
          <a:xfrm>
            <a:off x="2917372" y="5144533"/>
            <a:ext cx="4383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**Software engineering is often very applied</a:t>
            </a:r>
          </a:p>
        </p:txBody>
      </p:sp>
    </p:spTree>
    <p:extLst>
      <p:ext uri="{BB962C8B-B14F-4D97-AF65-F5344CB8AC3E}">
        <p14:creationId xmlns:p14="http://schemas.microsoft.com/office/powerpoint/2010/main" val="3720728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cdn.discordapp.com/attachments/615928605649666049/894362615508258866/GIFrecord_2021-10-03_191626.gif">
            <a:extLst>
              <a:ext uri="{FF2B5EF4-FFF2-40B4-BE49-F238E27FC236}">
                <a16:creationId xmlns:a16="http://schemas.microsoft.com/office/drawing/2014/main" id="{1CFD7D1F-3C33-490F-8D45-7D4B8B88510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266" y="1391830"/>
            <a:ext cx="8299469" cy="438828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DF3F22-B1FE-124E-B1F2-9394F6501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the ribbon</a:t>
            </a:r>
          </a:p>
        </p:txBody>
      </p:sp>
    </p:spTree>
    <p:extLst>
      <p:ext uri="{BB962C8B-B14F-4D97-AF65-F5344CB8AC3E}">
        <p14:creationId xmlns:p14="http://schemas.microsoft.com/office/powerpoint/2010/main" val="5748729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147E7-A772-FA45-A84F-B72AD01C9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Zooming out on the ribbon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6E0041-67A6-414F-92CC-4A6DACCE6C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210" y="1343278"/>
            <a:ext cx="8359580" cy="4423612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653051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DDB59-046E-704D-B060-C2661051A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Whyline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635CC1-FE75-954C-8A9F-45517E76A3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Formative studies found </a:t>
            </a:r>
            <a:r>
              <a:rPr lang="en-US" dirty="0" err="1"/>
              <a:t>devs</a:t>
            </a:r>
            <a:r>
              <a:rPr lang="en-US" dirty="0"/>
              <a:t> often ask…</a:t>
            </a:r>
          </a:p>
          <a:p>
            <a:pPr lvl="1"/>
            <a:r>
              <a:rPr lang="en-US" b="1" dirty="0"/>
              <a:t>Why </a:t>
            </a:r>
            <a:r>
              <a:rPr lang="en-US" dirty="0"/>
              <a:t>does this happen?</a:t>
            </a:r>
          </a:p>
          <a:p>
            <a:pPr lvl="1"/>
            <a:r>
              <a:rPr lang="en-US" b="1" dirty="0"/>
              <a:t>Why</a:t>
            </a:r>
            <a:r>
              <a:rPr lang="en-US" dirty="0"/>
              <a:t> does this </a:t>
            </a:r>
            <a:r>
              <a:rPr lang="en-US" b="1" dirty="0"/>
              <a:t>not</a:t>
            </a:r>
            <a:r>
              <a:rPr lang="en-US" dirty="0"/>
              <a:t> happen?</a:t>
            </a:r>
          </a:p>
          <a:p>
            <a:pPr lvl="1"/>
            <a:endParaRPr lang="en-US" dirty="0"/>
          </a:p>
          <a:p>
            <a:r>
              <a:rPr lang="en-US" dirty="0"/>
              <a:t>Code editors do not provide a way to ask questions</a:t>
            </a:r>
          </a:p>
          <a:p>
            <a:r>
              <a:rPr lang="en-US" dirty="0" err="1"/>
              <a:t>Devs</a:t>
            </a:r>
            <a:r>
              <a:rPr lang="en-US" dirty="0"/>
              <a:t> must run app and traverse through the code</a:t>
            </a:r>
          </a:p>
        </p:txBody>
      </p:sp>
    </p:spTree>
    <p:extLst>
      <p:ext uri="{BB962C8B-B14F-4D97-AF65-F5344CB8AC3E}">
        <p14:creationId xmlns:p14="http://schemas.microsoft.com/office/powerpoint/2010/main" val="16298364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DDB59-046E-704D-B060-C2661051A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Whyline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635CC1-FE75-954C-8A9F-45517E76A3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Formative studies found </a:t>
            </a:r>
            <a:r>
              <a:rPr lang="en-US" dirty="0" err="1"/>
              <a:t>devs</a:t>
            </a:r>
            <a:r>
              <a:rPr lang="en-US" dirty="0"/>
              <a:t> often ask…</a:t>
            </a:r>
          </a:p>
          <a:p>
            <a:pPr lvl="1"/>
            <a:r>
              <a:rPr lang="en-US" b="1" dirty="0"/>
              <a:t>Why </a:t>
            </a:r>
            <a:r>
              <a:rPr lang="en-US" dirty="0"/>
              <a:t>does this happen?</a:t>
            </a:r>
          </a:p>
          <a:p>
            <a:pPr lvl="1"/>
            <a:r>
              <a:rPr lang="en-US" b="1" dirty="0"/>
              <a:t>Why</a:t>
            </a:r>
            <a:r>
              <a:rPr lang="en-US" dirty="0"/>
              <a:t> does this </a:t>
            </a:r>
            <a:r>
              <a:rPr lang="en-US" b="1" dirty="0"/>
              <a:t>not</a:t>
            </a:r>
            <a:r>
              <a:rPr lang="en-US" dirty="0"/>
              <a:t> happen?</a:t>
            </a:r>
          </a:p>
          <a:p>
            <a:pPr lvl="1"/>
            <a:endParaRPr lang="en-US" dirty="0"/>
          </a:p>
          <a:p>
            <a:r>
              <a:rPr lang="en-US" dirty="0"/>
              <a:t>Code editors do not provide a way to ask questions</a:t>
            </a:r>
          </a:p>
          <a:p>
            <a:r>
              <a:rPr lang="en-US" dirty="0" err="1"/>
              <a:t>Devs</a:t>
            </a:r>
            <a:r>
              <a:rPr lang="en-US" dirty="0"/>
              <a:t> must run app and traverse through the code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3CA1BD-5772-0E4D-8D09-38E0A380B9EB}"/>
              </a:ext>
            </a:extLst>
          </p:cNvPr>
          <p:cNvSpPr/>
          <p:nvPr/>
        </p:nvSpPr>
        <p:spPr>
          <a:xfrm>
            <a:off x="2848104" y="5441269"/>
            <a:ext cx="29371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https://youtu.be/t6gVZ-qZ4sI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902760-B8A3-E043-A042-60707BDAC3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268" y="1399941"/>
            <a:ext cx="7861465" cy="3983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5527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617960-84F8-E943-972E-EFAF618B4B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91880" y="430481"/>
            <a:ext cx="7135839" cy="544152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34915C-C5FA-DD44-A446-CDE16570B06E}"/>
              </a:ext>
            </a:extLst>
          </p:cNvPr>
          <p:cNvSpPr txBox="1"/>
          <p:nvPr/>
        </p:nvSpPr>
        <p:spPr>
          <a:xfrm>
            <a:off x="243444" y="6163293"/>
            <a:ext cx="62184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https://</a:t>
            </a:r>
            <a:r>
              <a:rPr lang="en-US" sz="1400" dirty="0" err="1">
                <a:solidFill>
                  <a:schemeClr val="tx1">
                    <a:lumMod val="50000"/>
                  </a:schemeClr>
                </a:solidFill>
              </a:rPr>
              <a:t>homes.cs.washington.edu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/~</a:t>
            </a:r>
            <a:r>
              <a:rPr lang="en-US" sz="1400" dirty="0" err="1">
                <a:solidFill>
                  <a:schemeClr val="tx1">
                    <a:lumMod val="50000"/>
                  </a:schemeClr>
                </a:solidFill>
              </a:rPr>
              <a:t>mernst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/pubs/record-replay-uist2013-slides.pdf</a:t>
            </a:r>
          </a:p>
        </p:txBody>
      </p:sp>
    </p:spTree>
    <p:extLst>
      <p:ext uri="{BB962C8B-B14F-4D97-AF65-F5344CB8AC3E}">
        <p14:creationId xmlns:p14="http://schemas.microsoft.com/office/powerpoint/2010/main" val="22293594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7EFE90-661F-C342-9109-A2BE8C6CBF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6856" y="676894"/>
            <a:ext cx="8490288" cy="495644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2E797E-128C-3A47-9472-5565B859C8FB}"/>
              </a:ext>
            </a:extLst>
          </p:cNvPr>
          <p:cNvSpPr txBox="1"/>
          <p:nvPr/>
        </p:nvSpPr>
        <p:spPr>
          <a:xfrm>
            <a:off x="243444" y="6163293"/>
            <a:ext cx="62184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https://</a:t>
            </a:r>
            <a:r>
              <a:rPr lang="en-US" sz="1400" dirty="0" err="1">
                <a:solidFill>
                  <a:schemeClr val="tx1">
                    <a:lumMod val="50000"/>
                  </a:schemeClr>
                </a:solidFill>
              </a:rPr>
              <a:t>homes.cs.washington.edu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/~</a:t>
            </a:r>
            <a:r>
              <a:rPr lang="en-US" sz="1400" dirty="0" err="1">
                <a:solidFill>
                  <a:schemeClr val="tx1">
                    <a:lumMod val="50000"/>
                  </a:schemeClr>
                </a:solidFill>
              </a:rPr>
              <a:t>mernst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/pubs/record-replay-uist2013-slides.pdf</a:t>
            </a:r>
          </a:p>
        </p:txBody>
      </p:sp>
    </p:spTree>
    <p:extLst>
      <p:ext uri="{BB962C8B-B14F-4D97-AF65-F5344CB8AC3E}">
        <p14:creationId xmlns:p14="http://schemas.microsoft.com/office/powerpoint/2010/main" val="42414342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D2455-9B85-EF48-B62C-7A4FE3655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Timelapse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16E9D-B0BC-054B-8A43-9C050679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Record &amp; play back interactive behaviors in web apps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9774FF-F51E-1C4B-BAB3-4536B791D0FE}"/>
              </a:ext>
            </a:extLst>
          </p:cNvPr>
          <p:cNvSpPr txBox="1"/>
          <p:nvPr/>
        </p:nvSpPr>
        <p:spPr>
          <a:xfrm>
            <a:off x="3135087" y="3105834"/>
            <a:ext cx="31886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https://youtu.be/ugHAzyQ6H00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317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DDA2C-1A29-4341-A7E2-F9CC78C24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Ever use Undo?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F8633-8727-8F40-B9AC-175977572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Devs</a:t>
            </a:r>
            <a:r>
              <a:rPr lang="en-US" dirty="0"/>
              <a:t> frequently Undo/Redo</a:t>
            </a:r>
          </a:p>
          <a:p>
            <a:r>
              <a:rPr lang="en-US" dirty="0"/>
              <a:t>Need to see previous version</a:t>
            </a:r>
          </a:p>
          <a:p>
            <a:r>
              <a:rPr lang="en-US" dirty="0"/>
              <a:t>Need to revert changes</a:t>
            </a:r>
          </a:p>
          <a:p>
            <a:endParaRPr lang="en-US" dirty="0"/>
          </a:p>
          <a:p>
            <a:r>
              <a:rPr lang="en-US" dirty="0"/>
              <a:t>Dangerous: Might lose previous version!</a:t>
            </a:r>
          </a:p>
          <a:p>
            <a:r>
              <a:rPr lang="en-US" dirty="0"/>
              <a:t>Difficult: Can’t see multiple versions</a:t>
            </a:r>
          </a:p>
        </p:txBody>
      </p:sp>
    </p:spTree>
    <p:extLst>
      <p:ext uri="{BB962C8B-B14F-4D97-AF65-F5344CB8AC3E}">
        <p14:creationId xmlns:p14="http://schemas.microsoft.com/office/powerpoint/2010/main" val="5715607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BC434-50A7-7F45-8869-1C736E1D9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Azurite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1D3C0FE-69D3-914F-A63F-510E00B26A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64180" y="1204688"/>
            <a:ext cx="7015641" cy="48779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07F2F9-8F74-4343-B1AC-A0D6FA900E86}"/>
              </a:ext>
            </a:extLst>
          </p:cNvPr>
          <p:cNvSpPr txBox="1"/>
          <p:nvPr/>
        </p:nvSpPr>
        <p:spPr>
          <a:xfrm>
            <a:off x="2949953" y="6183252"/>
            <a:ext cx="32440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hlinkClick r:id="rId4"/>
              </a:rPr>
              <a:t>https://youtu.be/blbIBdlUGIc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9570560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22C8A-D69D-FC4C-A042-9081B8CAA0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1628" y="1763486"/>
            <a:ext cx="3526972" cy="2873829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Quick start guide to human factors of software engineering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000" dirty="0">
                <a:solidFill>
                  <a:srgbClr val="00FFF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https://web.eecs.utk.edu/~azh/blog/guidehciseresearch.html</a:t>
            </a:r>
            <a:endParaRPr lang="en-US" sz="2000" dirty="0">
              <a:solidFill>
                <a:srgbClr val="00FFFF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6953CD8-0387-8F49-9A1C-5997DE648F72}"/>
              </a:ext>
            </a:extLst>
          </p:cNvPr>
          <p:cNvGrpSpPr/>
          <p:nvPr/>
        </p:nvGrpSpPr>
        <p:grpSpPr>
          <a:xfrm>
            <a:off x="457200" y="751114"/>
            <a:ext cx="4042486" cy="5529943"/>
            <a:chOff x="279143" y="322508"/>
            <a:chExt cx="5221625" cy="6212985"/>
          </a:xfrm>
        </p:grpSpPr>
        <p:pic>
          <p:nvPicPr>
            <p:cNvPr id="4" name="Picture 3" descr="Text&#10;&#10;Description automatically generated">
              <a:extLst>
                <a:ext uri="{FF2B5EF4-FFF2-40B4-BE49-F238E27FC236}">
                  <a16:creationId xmlns:a16="http://schemas.microsoft.com/office/drawing/2014/main" id="{1FF736FB-0CFD-46DA-94D0-6E59361C88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43846" y="322508"/>
              <a:ext cx="2455142" cy="1486793"/>
            </a:xfrm>
            <a:prstGeom prst="rect">
              <a:avLst/>
            </a:prstGeom>
          </p:spPr>
        </p:pic>
        <p:pic>
          <p:nvPicPr>
            <p:cNvPr id="5" name="Picture 4" descr="Text&#10;&#10;Description automatically generated">
              <a:extLst>
                <a:ext uri="{FF2B5EF4-FFF2-40B4-BE49-F238E27FC236}">
                  <a16:creationId xmlns:a16="http://schemas.microsoft.com/office/drawing/2014/main" id="{A3B4D7A1-7D0A-4466-A4DC-4B29F65511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9143" y="1885501"/>
              <a:ext cx="2517411" cy="1520462"/>
            </a:xfrm>
            <a:prstGeom prst="rect">
              <a:avLst/>
            </a:prstGeom>
          </p:spPr>
        </p:pic>
        <p:pic>
          <p:nvPicPr>
            <p:cNvPr id="6" name="Picture 5" descr="https://web.eecs.utk.edu/~azh/images/yestercode2.png">
              <a:extLst>
                <a:ext uri="{FF2B5EF4-FFF2-40B4-BE49-F238E27FC236}">
                  <a16:creationId xmlns:a16="http://schemas.microsoft.com/office/drawing/2014/main" id="{3BA169D6-FBCC-4F55-BB8D-8FE08B336F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73054" y="1885501"/>
              <a:ext cx="2625934" cy="1520462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Graphical user interface&#10;&#10;Description automatically generated with low confidence">
              <a:extLst>
                <a:ext uri="{FF2B5EF4-FFF2-40B4-BE49-F238E27FC236}">
                  <a16:creationId xmlns:a16="http://schemas.microsoft.com/office/drawing/2014/main" id="{6611FBC7-9E20-4B1B-8D7F-25A7A79F0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9143" y="3482163"/>
              <a:ext cx="2520969" cy="1520462"/>
            </a:xfrm>
            <a:prstGeom prst="rect">
              <a:avLst/>
            </a:prstGeom>
          </p:spPr>
        </p:pic>
        <p:pic>
          <p:nvPicPr>
            <p:cNvPr id="8" name="Picture 2" descr="https://web.eecs.utk.edu/~azh/images/synectic.png">
              <a:extLst>
                <a:ext uri="{FF2B5EF4-FFF2-40B4-BE49-F238E27FC236}">
                  <a16:creationId xmlns:a16="http://schemas.microsoft.com/office/drawing/2014/main" id="{3785910D-AB58-496B-ABF2-FAEDA33A47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76612" y="3482163"/>
              <a:ext cx="2624156" cy="1520462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https://web.eecs.utk.edu/~azh/images/cfar.png">
              <a:extLst>
                <a:ext uri="{FF2B5EF4-FFF2-40B4-BE49-F238E27FC236}">
                  <a16:creationId xmlns:a16="http://schemas.microsoft.com/office/drawing/2014/main" id="{73E348EC-5DDB-4B0B-B2CB-D46C79FD55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9143" y="5080598"/>
              <a:ext cx="2636609" cy="1454895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 descr="Text&#10;&#10;Description automatically generated">
              <a:extLst>
                <a:ext uri="{FF2B5EF4-FFF2-40B4-BE49-F238E27FC236}">
                  <a16:creationId xmlns:a16="http://schemas.microsoft.com/office/drawing/2014/main" id="{9F1F4336-B6D4-4DAA-850C-F9089004617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92252" y="5080598"/>
              <a:ext cx="2508515" cy="1454895"/>
            </a:xfrm>
            <a:prstGeom prst="rect">
              <a:avLst/>
            </a:prstGeom>
          </p:spPr>
        </p:pic>
        <p:pic>
          <p:nvPicPr>
            <p:cNvPr id="11" name="Picture 4" descr="https://web.eecs.utk.edu/~azh/images/patchworks.png">
              <a:extLst>
                <a:ext uri="{FF2B5EF4-FFF2-40B4-BE49-F238E27FC236}">
                  <a16:creationId xmlns:a16="http://schemas.microsoft.com/office/drawing/2014/main" id="{1813F522-B0D8-40EF-A19A-BD433A291B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9143" y="322508"/>
              <a:ext cx="2688203" cy="1486793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46759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763F734-B2BC-1046-AD94-8A0C33F337F8}"/>
              </a:ext>
            </a:extLst>
          </p:cNvPr>
          <p:cNvSpPr txBox="1"/>
          <p:nvPr/>
        </p:nvSpPr>
        <p:spPr>
          <a:xfrm>
            <a:off x="730064" y="1982567"/>
            <a:ext cx="32969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FFFF"/>
                </a:solidFill>
              </a:rPr>
              <a:t>Software Correctness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1A3687-40E3-0E45-AB00-5BBA0DADEFD7}"/>
              </a:ext>
            </a:extLst>
          </p:cNvPr>
          <p:cNvSpPr txBox="1"/>
          <p:nvPr/>
        </p:nvSpPr>
        <p:spPr>
          <a:xfrm>
            <a:off x="5274619" y="1981861"/>
            <a:ext cx="29471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FF00"/>
                </a:solidFill>
              </a:rPr>
              <a:t>Software Efficiency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4752FF-91E6-9445-ABB7-AAA4581D9459}"/>
              </a:ext>
            </a:extLst>
          </p:cNvPr>
          <p:cNvSpPr txBox="1"/>
          <p:nvPr/>
        </p:nvSpPr>
        <p:spPr>
          <a:xfrm>
            <a:off x="3526972" y="3555995"/>
            <a:ext cx="22092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Software Cost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11EC40-42D5-6C48-99E1-696364BD8953}"/>
              </a:ext>
            </a:extLst>
          </p:cNvPr>
          <p:cNvSpPr txBox="1"/>
          <p:nvPr/>
        </p:nvSpPr>
        <p:spPr>
          <a:xfrm>
            <a:off x="1051627" y="2505081"/>
            <a:ext cx="3351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FFFF"/>
                </a:solidFill>
              </a:rPr>
              <a:t>Does it do what it is supposed to?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89E535-EF58-B14B-8021-849C04575787}"/>
              </a:ext>
            </a:extLst>
          </p:cNvPr>
          <p:cNvSpPr txBox="1"/>
          <p:nvPr/>
        </p:nvSpPr>
        <p:spPr>
          <a:xfrm>
            <a:off x="5650235" y="2505081"/>
            <a:ext cx="2607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FF00"/>
                </a:solidFill>
              </a:rPr>
              <a:t>Does it run performantly?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0F8EA1-BD06-1649-9659-6235BFF0CB87}"/>
              </a:ext>
            </a:extLst>
          </p:cNvPr>
          <p:cNvSpPr txBox="1"/>
          <p:nvPr/>
        </p:nvSpPr>
        <p:spPr>
          <a:xfrm>
            <a:off x="3776910" y="4079215"/>
            <a:ext cx="2692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Is it affordable to develop?</a:t>
            </a:r>
          </a:p>
        </p:txBody>
      </p:sp>
    </p:spTree>
    <p:extLst>
      <p:ext uri="{BB962C8B-B14F-4D97-AF65-F5344CB8AC3E}">
        <p14:creationId xmlns:p14="http://schemas.microsoft.com/office/powerpoint/2010/main" val="2438753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C337F-0C15-124E-8F93-5D1C8163E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3039"/>
            <a:ext cx="8229600" cy="1143000"/>
          </a:xfrm>
        </p:spPr>
        <p:txBody>
          <a:bodyPr/>
          <a:lstStyle/>
          <a:p>
            <a:r>
              <a:rPr lang="en-US" dirty="0"/>
              <a:t>A few topics in SE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95CF6-67AE-3E4E-B901-7287826669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80887"/>
            <a:ext cx="4038600" cy="4525963"/>
          </a:xfrm>
        </p:spPr>
        <p:txBody>
          <a:bodyPr/>
          <a:lstStyle/>
          <a:p>
            <a:r>
              <a:rPr lang="en-US" dirty="0"/>
              <a:t>Formal methods</a:t>
            </a:r>
          </a:p>
          <a:p>
            <a:r>
              <a:rPr lang="en-US" dirty="0"/>
              <a:t>Program analysis</a:t>
            </a:r>
          </a:p>
          <a:p>
            <a:r>
              <a:rPr lang="en-US" dirty="0"/>
              <a:t>Mining repositories</a:t>
            </a:r>
          </a:p>
          <a:p>
            <a:r>
              <a:rPr lang="en-US" dirty="0"/>
              <a:t>Program synthesis</a:t>
            </a:r>
          </a:p>
          <a:p>
            <a:r>
              <a:rPr lang="en-US" dirty="0"/>
              <a:t>Automated repair</a:t>
            </a:r>
          </a:p>
          <a:p>
            <a:r>
              <a:rPr lang="en-US" dirty="0"/>
              <a:t>Qualitative studies</a:t>
            </a:r>
          </a:p>
          <a:p>
            <a:r>
              <a:rPr lang="en-US" dirty="0"/>
              <a:t>Code search</a:t>
            </a:r>
          </a:p>
          <a:p>
            <a:r>
              <a:rPr lang="en-US" dirty="0"/>
              <a:t>Program comprehension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B80947-D0D0-0F4E-A354-DC21AEE8BE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280887"/>
            <a:ext cx="4038600" cy="4525963"/>
          </a:xfrm>
        </p:spPr>
        <p:txBody>
          <a:bodyPr/>
          <a:lstStyle/>
          <a:p>
            <a:r>
              <a:rPr lang="en-US" dirty="0"/>
              <a:t>Code transformation</a:t>
            </a:r>
          </a:p>
          <a:p>
            <a:r>
              <a:rPr lang="en-US" dirty="0"/>
              <a:t>Automated testing</a:t>
            </a:r>
          </a:p>
          <a:p>
            <a:r>
              <a:rPr lang="en-US" dirty="0"/>
              <a:t>Metrics &amp; analytics</a:t>
            </a:r>
          </a:p>
          <a:p>
            <a:r>
              <a:rPr lang="en-US" dirty="0"/>
              <a:t>Software security</a:t>
            </a:r>
          </a:p>
          <a:p>
            <a:r>
              <a:rPr lang="en-US" dirty="0"/>
              <a:t>Smell detection</a:t>
            </a:r>
          </a:p>
          <a:p>
            <a:r>
              <a:rPr lang="en-US" dirty="0"/>
              <a:t>CS Education</a:t>
            </a:r>
          </a:p>
          <a:p>
            <a:r>
              <a:rPr lang="en-US" dirty="0"/>
              <a:t>Documentation generation</a:t>
            </a:r>
          </a:p>
          <a:p>
            <a:r>
              <a:rPr lang="en-US" dirty="0"/>
              <a:t>Development tools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516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FC9EDB3-4443-9D4E-84E3-2A3F51FD9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Automated Program Repair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0209C9B-DB1B-0B44-9C48-346F7A44F7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20120" y="1600200"/>
            <a:ext cx="6903760" cy="4525963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EC1445-7F69-B94D-8EA6-6C3D6F24B3E9}"/>
              </a:ext>
            </a:extLst>
          </p:cNvPr>
          <p:cNvSpPr txBox="1"/>
          <p:nvPr/>
        </p:nvSpPr>
        <p:spPr>
          <a:xfrm>
            <a:off x="457200" y="6400800"/>
            <a:ext cx="4286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https://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</a:rPr>
              <a:t>squareslab.github.io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/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</a:rPr>
              <a:t>genprog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-code/</a:t>
            </a:r>
          </a:p>
        </p:txBody>
      </p:sp>
    </p:spTree>
    <p:extLst>
      <p:ext uri="{BB962C8B-B14F-4D97-AF65-F5344CB8AC3E}">
        <p14:creationId xmlns:p14="http://schemas.microsoft.com/office/powerpoint/2010/main" val="8220353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27256-E53D-9B45-AC39-8FF4F1BF8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9063F5-BBF7-3E4F-941B-ABF7FF0A59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988" y="508554"/>
            <a:ext cx="8654023" cy="586034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0B02C5-5B7B-1540-9C2C-A15F817A605B}"/>
              </a:ext>
            </a:extLst>
          </p:cNvPr>
          <p:cNvSpPr txBox="1"/>
          <p:nvPr/>
        </p:nvSpPr>
        <p:spPr>
          <a:xfrm>
            <a:off x="457200" y="6400800"/>
            <a:ext cx="4286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https://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</a:rPr>
              <a:t>squareslab.github.io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/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</a:rPr>
              <a:t>genprog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-code/</a:t>
            </a:r>
          </a:p>
        </p:txBody>
      </p:sp>
    </p:spTree>
    <p:extLst>
      <p:ext uri="{BB962C8B-B14F-4D97-AF65-F5344CB8AC3E}">
        <p14:creationId xmlns:p14="http://schemas.microsoft.com/office/powerpoint/2010/main" val="95057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08DBA8-44D5-3443-AE70-8AA1A025B81B}"/>
              </a:ext>
            </a:extLst>
          </p:cNvPr>
          <p:cNvSpPr txBox="1"/>
          <p:nvPr/>
        </p:nvSpPr>
        <p:spPr>
          <a:xfrm>
            <a:off x="1984978" y="3051544"/>
            <a:ext cx="51740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FFFF"/>
                </a:solidFill>
              </a:rPr>
              <a:t>Genetic Programming… what is it?</a:t>
            </a:r>
          </a:p>
        </p:txBody>
      </p:sp>
    </p:spTree>
    <p:extLst>
      <p:ext uri="{BB962C8B-B14F-4D97-AF65-F5344CB8AC3E}">
        <p14:creationId xmlns:p14="http://schemas.microsoft.com/office/powerpoint/2010/main" val="1057880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281B1-B678-2B49-8ED2-3CFE4DF08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0195A5-BC07-7A47-8ED5-F4177E13B0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2018" y="274639"/>
            <a:ext cx="8176724" cy="612616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00B541-60DD-964F-9D04-6FC9A2E5F88D}"/>
              </a:ext>
            </a:extLst>
          </p:cNvPr>
          <p:cNvSpPr txBox="1"/>
          <p:nvPr/>
        </p:nvSpPr>
        <p:spPr>
          <a:xfrm>
            <a:off x="457200" y="6400800"/>
            <a:ext cx="4286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https://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</a:rPr>
              <a:t>squareslab.github.io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/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</a:rPr>
              <a:t>genprog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-code/</a:t>
            </a:r>
          </a:p>
        </p:txBody>
      </p:sp>
    </p:spTree>
    <p:extLst>
      <p:ext uri="{BB962C8B-B14F-4D97-AF65-F5344CB8AC3E}">
        <p14:creationId xmlns:p14="http://schemas.microsoft.com/office/powerpoint/2010/main" val="3880008425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10315</TotalTime>
  <Words>880</Words>
  <Application>Microsoft Macintosh PowerPoint</Application>
  <PresentationFormat>On-screen Show (4:3)</PresentationFormat>
  <Paragraphs>194</Paragraphs>
  <Slides>39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2" baseType="lpstr">
      <vt:lpstr>Arial</vt:lpstr>
      <vt:lpstr>Calibri</vt:lpstr>
      <vt:lpstr>Black</vt:lpstr>
      <vt:lpstr>PowerPoint Presentation</vt:lpstr>
      <vt:lpstr>PowerPoint Presentation</vt:lpstr>
      <vt:lpstr>PowerPoint Presentation</vt:lpstr>
      <vt:lpstr>PowerPoint Presentation</vt:lpstr>
      <vt:lpstr>A few topics in SE research</vt:lpstr>
      <vt:lpstr>Automated Program Repair</vt:lpstr>
      <vt:lpstr>PowerPoint Presentation</vt:lpstr>
      <vt:lpstr>PowerPoint Presentation</vt:lpstr>
      <vt:lpstr>PowerPoint Presentation</vt:lpstr>
      <vt:lpstr>PowerPoint Presentation</vt:lpstr>
      <vt:lpstr>Results?</vt:lpstr>
      <vt:lpstr>Formal methods</vt:lpstr>
      <vt:lpstr>Metrics &amp; analytics</vt:lpstr>
      <vt:lpstr>Mining code repositories</vt:lpstr>
      <vt:lpstr>Qualitative studies of developers</vt:lpstr>
      <vt:lpstr>Code search</vt:lpstr>
      <vt:lpstr>Developer tools</vt:lpstr>
      <vt:lpstr>Developers navigate… a lot</vt:lpstr>
      <vt:lpstr>Tab-Based Editors</vt:lpstr>
      <vt:lpstr>Problems with Tab-Based Editors</vt:lpstr>
      <vt:lpstr>Problems with Tab-Based Editors</vt:lpstr>
      <vt:lpstr>Canvas-Based Editors</vt:lpstr>
      <vt:lpstr>Patchworks</vt:lpstr>
      <vt:lpstr>Preliminary User Study</vt:lpstr>
      <vt:lpstr>Results: Arranging Time</vt:lpstr>
      <vt:lpstr>Results: Navigation Time</vt:lpstr>
      <vt:lpstr>Results: Navigation Mistakes</vt:lpstr>
      <vt:lpstr>Issues with this study design?</vt:lpstr>
      <vt:lpstr>CodeRibbon</vt:lpstr>
      <vt:lpstr>Navigating the ribbon</vt:lpstr>
      <vt:lpstr>Zooming out on the ribbon</vt:lpstr>
      <vt:lpstr>Whyline</vt:lpstr>
      <vt:lpstr>Whyline</vt:lpstr>
      <vt:lpstr>PowerPoint Presentation</vt:lpstr>
      <vt:lpstr>PowerPoint Presentation</vt:lpstr>
      <vt:lpstr>Timelapse</vt:lpstr>
      <vt:lpstr>Ever use Undo?</vt:lpstr>
      <vt:lpstr>Azurite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Austin Henley</dc:creator>
  <cp:keywords/>
  <dc:description/>
  <cp:lastModifiedBy>Henley, Austin Zachary</cp:lastModifiedBy>
  <cp:revision>421</cp:revision>
  <dcterms:created xsi:type="dcterms:W3CDTF">2011-01-26T19:04:03Z</dcterms:created>
  <dcterms:modified xsi:type="dcterms:W3CDTF">2021-10-21T19:39:28Z</dcterms:modified>
  <cp:category/>
</cp:coreProperties>
</file>

<file path=docProps/thumbnail.jpeg>
</file>